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5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56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57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847" r:id="rId5"/>
    <p:sldId id="854" r:id="rId6"/>
    <p:sldId id="833" r:id="rId7"/>
    <p:sldId id="865" r:id="rId8"/>
    <p:sldId id="848" r:id="rId9"/>
    <p:sldId id="259" r:id="rId10"/>
    <p:sldId id="840" r:id="rId11"/>
    <p:sldId id="880" r:id="rId12"/>
    <p:sldId id="881" r:id="rId13"/>
    <p:sldId id="907" r:id="rId14"/>
    <p:sldId id="883" r:id="rId15"/>
    <p:sldId id="855" r:id="rId16"/>
    <p:sldId id="884" r:id="rId17"/>
    <p:sldId id="849" r:id="rId18"/>
    <p:sldId id="885" r:id="rId19"/>
    <p:sldId id="886" r:id="rId20"/>
    <p:sldId id="839" r:id="rId21"/>
    <p:sldId id="887" r:id="rId22"/>
    <p:sldId id="888" r:id="rId23"/>
    <p:sldId id="889" r:id="rId24"/>
    <p:sldId id="260" r:id="rId25"/>
    <p:sldId id="837" r:id="rId26"/>
    <p:sldId id="838" r:id="rId27"/>
    <p:sldId id="857" r:id="rId28"/>
    <p:sldId id="892" r:id="rId29"/>
    <p:sldId id="894" r:id="rId30"/>
    <p:sldId id="895" r:id="rId31"/>
    <p:sldId id="897" r:id="rId32"/>
    <p:sldId id="896" r:id="rId33"/>
    <p:sldId id="898" r:id="rId34"/>
    <p:sldId id="899" r:id="rId35"/>
    <p:sldId id="901" r:id="rId36"/>
    <p:sldId id="902" r:id="rId37"/>
    <p:sldId id="903" r:id="rId38"/>
    <p:sldId id="904" r:id="rId39"/>
    <p:sldId id="905" r:id="rId40"/>
    <p:sldId id="906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橘子 设计" initials="橘子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79B"/>
    <a:srgbClr val="000000"/>
    <a:srgbClr val="6AC6DC"/>
    <a:srgbClr val="31B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60"/>
  </p:normalViewPr>
  <p:slideViewPr>
    <p:cSldViewPr snapToGrid="0">
      <p:cViewPr>
        <p:scale>
          <a:sx n="75" d="100"/>
          <a:sy n="75" d="100"/>
        </p:scale>
        <p:origin x="191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1362D-73D2-4A87-931E-66B07586A50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0AA11-05A2-4BF1-B348-311A0970C0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0AA11-05A2-4BF1-B348-311A0970C0B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E0AA11-05A2-4BF1-B348-311A0970C0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E0AA11-05A2-4BF1-B348-311A0970C0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0AA11-05A2-4BF1-B348-311A0970C0B2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0468C0-AD7F-4151-B407-F218F56FC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188070-64ED-4616-8017-3ACF764E83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E0AA11-05A2-4BF1-B348-311A0970C0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246D9F-2D70-4095-BBD4-728B44BB00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5" r="29825" b="88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5" b="8851"/>
          <a:stretch>
            <a:fillRect/>
          </a:stretch>
        </p:blipFill>
        <p:spPr>
          <a:xfrm flipV="1">
            <a:off x="-12701" y="5419176"/>
            <a:ext cx="12204701" cy="1438824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9A6865B-EA3B-4EAC-94D8-74430C60C82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1606BA-BDB5-42A9-8303-C71C36B1F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4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notesSlide" Target="../notesSlides/notesSlide24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notesSlide" Target="../notesSlides/notesSlide28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-12700" y="-1"/>
            <a:ext cx="12204700" cy="58763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61" y="1930400"/>
            <a:ext cx="5448443" cy="5166628"/>
          </a:xfrm>
          <a:prstGeom prst="rect">
            <a:avLst/>
          </a:prstGeom>
        </p:spPr>
      </p:pic>
      <p:sp>
        <p:nvSpPr>
          <p:cNvPr id="29" name="TextBox 20"/>
          <p:cNvSpPr txBox="1"/>
          <p:nvPr/>
        </p:nvSpPr>
        <p:spPr>
          <a:xfrm>
            <a:off x="474694" y="2303778"/>
            <a:ext cx="2959586" cy="1179598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跨部门</a:t>
            </a:r>
            <a:endParaRPr lang="zh-CN" altLang="en-US" sz="8000" b="1" dirty="0">
              <a:solidFill>
                <a:srgbClr val="2647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51873" y="1423947"/>
            <a:ext cx="3179527" cy="687156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推倒部门墙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40444" y="5876380"/>
            <a:ext cx="3360350" cy="484671"/>
            <a:chOff x="551544" y="6006009"/>
            <a:chExt cx="3360350" cy="484671"/>
          </a:xfrm>
        </p:grpSpPr>
        <p:sp>
          <p:nvSpPr>
            <p:cNvPr id="33" name="椭圆 32"/>
            <p:cNvSpPr/>
            <p:nvPr/>
          </p:nvSpPr>
          <p:spPr>
            <a:xfrm>
              <a:off x="55154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876283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19597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1644497" y="6006009"/>
              <a:ext cx="2267397" cy="484671"/>
            </a:xfrm>
            <a:prstGeom prst="roundRect">
              <a:avLst>
                <a:gd name="adj" fmla="val 50000"/>
              </a:avLst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2091607" y="6027877"/>
              <a:ext cx="1267875" cy="438785"/>
            </a:xfrm>
            <a:prstGeom prst="rect">
              <a:avLst/>
            </a:prstGeom>
            <a:noFill/>
          </p:spPr>
          <p:txBody>
            <a:bodyPr wrap="square" lIns="70907" tIns="35455" rIns="70907" bIns="35455" rtlCol="0">
              <a:spAutoFit/>
            </a:bodyPr>
            <a:lstStyle/>
            <a:p>
              <a:pPr algn="dist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xiazaii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50071" y="3505244"/>
            <a:ext cx="5687033" cy="1302709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>
            <a:defPPr>
              <a:defRPr lang="zh-CN"/>
            </a:defPPr>
            <a:lvl1pPr algn="dist">
              <a:defRPr sz="6600" b="1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sym typeface="+mn-lt"/>
              </a:rPr>
              <a:t>沟通与协作</a:t>
            </a:r>
            <a:endParaRPr lang="zh-CN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96300" y="4937899"/>
            <a:ext cx="5599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Communication and collaboration</a:t>
            </a:r>
          </a:p>
        </p:txBody>
      </p:sp>
      <p:sp>
        <p:nvSpPr>
          <p:cNvPr id="45" name="iconfont-1161-869367"/>
          <p:cNvSpPr>
            <a:spLocks noChangeAspect="1"/>
          </p:cNvSpPr>
          <p:nvPr/>
        </p:nvSpPr>
        <p:spPr bwMode="auto">
          <a:xfrm>
            <a:off x="4436680" y="2703451"/>
            <a:ext cx="579111" cy="609685"/>
          </a:xfrm>
          <a:custGeom>
            <a:avLst/>
            <a:gdLst>
              <a:gd name="T0" fmla="*/ 7994 w 8680"/>
              <a:gd name="T1" fmla="*/ 2970 h 9138"/>
              <a:gd name="T2" fmla="*/ 4340 w 8680"/>
              <a:gd name="T3" fmla="*/ 0 h 9138"/>
              <a:gd name="T4" fmla="*/ 685 w 8680"/>
              <a:gd name="T5" fmla="*/ 2970 h 9138"/>
              <a:gd name="T6" fmla="*/ 0 w 8680"/>
              <a:gd name="T7" fmla="*/ 3655 h 9138"/>
              <a:gd name="T8" fmla="*/ 0 w 8680"/>
              <a:gd name="T9" fmla="*/ 5254 h 9138"/>
              <a:gd name="T10" fmla="*/ 685 w 8680"/>
              <a:gd name="T11" fmla="*/ 5939 h 9138"/>
              <a:gd name="T12" fmla="*/ 1370 w 8680"/>
              <a:gd name="T13" fmla="*/ 5711 h 9138"/>
              <a:gd name="T14" fmla="*/ 2984 w 8680"/>
              <a:gd name="T15" fmla="*/ 7606 h 9138"/>
              <a:gd name="T16" fmla="*/ 3092 w 8680"/>
              <a:gd name="T17" fmla="*/ 7529 h 9138"/>
              <a:gd name="T18" fmla="*/ 2093 w 8680"/>
              <a:gd name="T19" fmla="*/ 5659 h 9138"/>
              <a:gd name="T20" fmla="*/ 2735 w 8680"/>
              <a:gd name="T21" fmla="*/ 4709 h 9138"/>
              <a:gd name="T22" fmla="*/ 4560 w 8680"/>
              <a:gd name="T23" fmla="*/ 4348 h 9138"/>
              <a:gd name="T24" fmla="*/ 5373 w 8680"/>
              <a:gd name="T25" fmla="*/ 3698 h 9138"/>
              <a:gd name="T26" fmla="*/ 5482 w 8680"/>
              <a:gd name="T27" fmla="*/ 3198 h 9138"/>
              <a:gd name="T28" fmla="*/ 5625 w 8680"/>
              <a:gd name="T29" fmla="*/ 3165 h 9138"/>
              <a:gd name="T30" fmla="*/ 6624 w 8680"/>
              <a:gd name="T31" fmla="*/ 5026 h 9138"/>
              <a:gd name="T32" fmla="*/ 5749 w 8680"/>
              <a:gd name="T33" fmla="*/ 7390 h 9138"/>
              <a:gd name="T34" fmla="*/ 5832 w 8680"/>
              <a:gd name="T35" fmla="*/ 7473 h 9138"/>
              <a:gd name="T36" fmla="*/ 7360 w 8680"/>
              <a:gd name="T37" fmla="*/ 5580 h 9138"/>
              <a:gd name="T38" fmla="*/ 7813 w 8680"/>
              <a:gd name="T39" fmla="*/ 5889 h 9138"/>
              <a:gd name="T40" fmla="*/ 4773 w 8680"/>
              <a:gd name="T41" fmla="*/ 8294 h 9138"/>
              <a:gd name="T42" fmla="*/ 4196 w 8680"/>
              <a:gd name="T43" fmla="*/ 7902 h 9138"/>
              <a:gd name="T44" fmla="*/ 3575 w 8680"/>
              <a:gd name="T45" fmla="*/ 8520 h 9138"/>
              <a:gd name="T46" fmla="*/ 4196 w 8680"/>
              <a:gd name="T47" fmla="*/ 9138 h 9138"/>
              <a:gd name="T48" fmla="*/ 4784 w 8680"/>
              <a:gd name="T49" fmla="*/ 8707 h 9138"/>
              <a:gd name="T50" fmla="*/ 8238 w 8680"/>
              <a:gd name="T51" fmla="*/ 5848 h 9138"/>
              <a:gd name="T52" fmla="*/ 8680 w 8680"/>
              <a:gd name="T53" fmla="*/ 5254 h 9138"/>
              <a:gd name="T54" fmla="*/ 8680 w 8680"/>
              <a:gd name="T55" fmla="*/ 3655 h 9138"/>
              <a:gd name="T56" fmla="*/ 7994 w 8680"/>
              <a:gd name="T57" fmla="*/ 2970 h 9138"/>
              <a:gd name="T58" fmla="*/ 7081 w 8680"/>
              <a:gd name="T59" fmla="*/ 3427 h 9138"/>
              <a:gd name="T60" fmla="*/ 4340 w 8680"/>
              <a:gd name="T61" fmla="*/ 1371 h 9138"/>
              <a:gd name="T62" fmla="*/ 1370 w 8680"/>
              <a:gd name="T63" fmla="*/ 3427 h 9138"/>
              <a:gd name="T64" fmla="*/ 1142 w 8680"/>
              <a:gd name="T65" fmla="*/ 3198 h 9138"/>
              <a:gd name="T66" fmla="*/ 4340 w 8680"/>
              <a:gd name="T67" fmla="*/ 686 h 9138"/>
              <a:gd name="T68" fmla="*/ 7309 w 8680"/>
              <a:gd name="T69" fmla="*/ 3198 h 9138"/>
              <a:gd name="T70" fmla="*/ 7081 w 8680"/>
              <a:gd name="T71" fmla="*/ 3427 h 9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80" h="9138">
                <a:moveTo>
                  <a:pt x="7994" y="2970"/>
                </a:moveTo>
                <a:cubicBezTo>
                  <a:pt x="7593" y="1292"/>
                  <a:pt x="6126" y="0"/>
                  <a:pt x="4340" y="0"/>
                </a:cubicBezTo>
                <a:cubicBezTo>
                  <a:pt x="2504" y="0"/>
                  <a:pt x="994" y="1256"/>
                  <a:pt x="685" y="2970"/>
                </a:cubicBezTo>
                <a:cubicBezTo>
                  <a:pt x="220" y="3059"/>
                  <a:pt x="0" y="3299"/>
                  <a:pt x="0" y="3655"/>
                </a:cubicBezTo>
                <a:lnTo>
                  <a:pt x="0" y="5254"/>
                </a:lnTo>
                <a:cubicBezTo>
                  <a:pt x="0" y="5653"/>
                  <a:pt x="297" y="5939"/>
                  <a:pt x="685" y="5939"/>
                </a:cubicBezTo>
                <a:cubicBezTo>
                  <a:pt x="903" y="5939"/>
                  <a:pt x="1242" y="5873"/>
                  <a:pt x="1370" y="5711"/>
                </a:cubicBezTo>
                <a:cubicBezTo>
                  <a:pt x="1681" y="6548"/>
                  <a:pt x="2747" y="7577"/>
                  <a:pt x="2984" y="7606"/>
                </a:cubicBezTo>
                <a:cubicBezTo>
                  <a:pt x="3102" y="7620"/>
                  <a:pt x="3171" y="7627"/>
                  <a:pt x="3092" y="7529"/>
                </a:cubicBezTo>
                <a:cubicBezTo>
                  <a:pt x="2974" y="7385"/>
                  <a:pt x="2238" y="6667"/>
                  <a:pt x="2093" y="5659"/>
                </a:cubicBezTo>
                <a:cubicBezTo>
                  <a:pt x="2029" y="5216"/>
                  <a:pt x="2356" y="4780"/>
                  <a:pt x="2735" y="4709"/>
                </a:cubicBezTo>
                <a:cubicBezTo>
                  <a:pt x="3344" y="4593"/>
                  <a:pt x="3950" y="4461"/>
                  <a:pt x="4560" y="4348"/>
                </a:cubicBezTo>
                <a:cubicBezTo>
                  <a:pt x="4947" y="4276"/>
                  <a:pt x="5211" y="4059"/>
                  <a:pt x="5373" y="3698"/>
                </a:cubicBezTo>
                <a:cubicBezTo>
                  <a:pt x="5411" y="3614"/>
                  <a:pt x="5457" y="3444"/>
                  <a:pt x="5482" y="3198"/>
                </a:cubicBezTo>
                <a:cubicBezTo>
                  <a:pt x="5504" y="3076"/>
                  <a:pt x="5621" y="3159"/>
                  <a:pt x="5625" y="3165"/>
                </a:cubicBezTo>
                <a:cubicBezTo>
                  <a:pt x="5625" y="3165"/>
                  <a:pt x="6495" y="3462"/>
                  <a:pt x="6624" y="5026"/>
                </a:cubicBezTo>
                <a:cubicBezTo>
                  <a:pt x="6702" y="5974"/>
                  <a:pt x="5846" y="7242"/>
                  <a:pt x="5749" y="7390"/>
                </a:cubicBezTo>
                <a:cubicBezTo>
                  <a:pt x="5755" y="7381"/>
                  <a:pt x="5751" y="7518"/>
                  <a:pt x="5832" y="7473"/>
                </a:cubicBezTo>
                <a:cubicBezTo>
                  <a:pt x="6552" y="7068"/>
                  <a:pt x="7104" y="6393"/>
                  <a:pt x="7360" y="5580"/>
                </a:cubicBezTo>
                <a:cubicBezTo>
                  <a:pt x="7463" y="5736"/>
                  <a:pt x="7625" y="5849"/>
                  <a:pt x="7813" y="5889"/>
                </a:cubicBezTo>
                <a:cubicBezTo>
                  <a:pt x="7512" y="7287"/>
                  <a:pt x="6288" y="8161"/>
                  <a:pt x="4773" y="8294"/>
                </a:cubicBezTo>
                <a:cubicBezTo>
                  <a:pt x="4682" y="8065"/>
                  <a:pt x="4459" y="7902"/>
                  <a:pt x="4196" y="7902"/>
                </a:cubicBezTo>
                <a:cubicBezTo>
                  <a:pt x="3853" y="7902"/>
                  <a:pt x="3575" y="8179"/>
                  <a:pt x="3575" y="8520"/>
                </a:cubicBezTo>
                <a:cubicBezTo>
                  <a:pt x="3575" y="8861"/>
                  <a:pt x="3853" y="9138"/>
                  <a:pt x="4196" y="9138"/>
                </a:cubicBezTo>
                <a:cubicBezTo>
                  <a:pt x="4472" y="9138"/>
                  <a:pt x="4704" y="8956"/>
                  <a:pt x="4784" y="8707"/>
                </a:cubicBezTo>
                <a:cubicBezTo>
                  <a:pt x="6538" y="8562"/>
                  <a:pt x="7945" y="7499"/>
                  <a:pt x="8238" y="5848"/>
                </a:cubicBezTo>
                <a:cubicBezTo>
                  <a:pt x="8498" y="5737"/>
                  <a:pt x="8680" y="5557"/>
                  <a:pt x="8680" y="5254"/>
                </a:cubicBezTo>
                <a:lnTo>
                  <a:pt x="8680" y="3655"/>
                </a:lnTo>
                <a:cubicBezTo>
                  <a:pt x="8680" y="3068"/>
                  <a:pt x="7997" y="2981"/>
                  <a:pt x="7994" y="2970"/>
                </a:cubicBezTo>
                <a:close/>
                <a:moveTo>
                  <a:pt x="7081" y="3427"/>
                </a:moveTo>
                <a:cubicBezTo>
                  <a:pt x="6623" y="2163"/>
                  <a:pt x="5734" y="1371"/>
                  <a:pt x="4340" y="1371"/>
                </a:cubicBezTo>
                <a:cubicBezTo>
                  <a:pt x="2951" y="1371"/>
                  <a:pt x="1832" y="2172"/>
                  <a:pt x="1370" y="3427"/>
                </a:cubicBezTo>
                <a:cubicBezTo>
                  <a:pt x="1347" y="3398"/>
                  <a:pt x="1168" y="3223"/>
                  <a:pt x="1142" y="3198"/>
                </a:cubicBezTo>
                <a:cubicBezTo>
                  <a:pt x="1403" y="1669"/>
                  <a:pt x="2783" y="686"/>
                  <a:pt x="4340" y="686"/>
                </a:cubicBezTo>
                <a:cubicBezTo>
                  <a:pt x="5889" y="686"/>
                  <a:pt x="7039" y="1679"/>
                  <a:pt x="7309" y="3198"/>
                </a:cubicBezTo>
                <a:cubicBezTo>
                  <a:pt x="7213" y="3330"/>
                  <a:pt x="7081" y="3427"/>
                  <a:pt x="7081" y="3427"/>
                </a:cubicBezTo>
                <a:close/>
              </a:path>
            </a:pathLst>
          </a:custGeom>
          <a:solidFill>
            <a:srgbClr val="26479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money-24-hours-service-by-telephone_44912"/>
          <p:cNvSpPr>
            <a:spLocks noChangeAspect="1"/>
          </p:cNvSpPr>
          <p:nvPr/>
        </p:nvSpPr>
        <p:spPr bwMode="auto">
          <a:xfrm>
            <a:off x="5274337" y="2731486"/>
            <a:ext cx="609685" cy="553614"/>
          </a:xfrm>
          <a:custGeom>
            <a:avLst/>
            <a:gdLst>
              <a:gd name="T0" fmla="*/ 170 w 441"/>
              <a:gd name="T1" fmla="*/ 290 h 401"/>
              <a:gd name="T2" fmla="*/ 253 w 441"/>
              <a:gd name="T3" fmla="*/ 234 h 401"/>
              <a:gd name="T4" fmla="*/ 229 w 441"/>
              <a:gd name="T5" fmla="*/ 188 h 401"/>
              <a:gd name="T6" fmla="*/ 199 w 441"/>
              <a:gd name="T7" fmla="*/ 221 h 401"/>
              <a:gd name="T8" fmla="*/ 182 w 441"/>
              <a:gd name="T9" fmla="*/ 175 h 401"/>
              <a:gd name="T10" fmla="*/ 287 w 441"/>
              <a:gd name="T11" fmla="*/ 214 h 401"/>
              <a:gd name="T12" fmla="*/ 204 w 441"/>
              <a:gd name="T13" fmla="*/ 274 h 401"/>
              <a:gd name="T14" fmla="*/ 287 w 441"/>
              <a:gd name="T15" fmla="*/ 298 h 401"/>
              <a:gd name="T16" fmla="*/ 287 w 441"/>
              <a:gd name="T17" fmla="*/ 322 h 401"/>
              <a:gd name="T18" fmla="*/ 423 w 441"/>
              <a:gd name="T19" fmla="*/ 288 h 401"/>
              <a:gd name="T20" fmla="*/ 393 w 441"/>
              <a:gd name="T21" fmla="*/ 288 h 401"/>
              <a:gd name="T22" fmla="*/ 377 w 441"/>
              <a:gd name="T23" fmla="*/ 166 h 401"/>
              <a:gd name="T24" fmla="*/ 441 w 441"/>
              <a:gd name="T25" fmla="*/ 265 h 401"/>
              <a:gd name="T26" fmla="*/ 392 w 441"/>
              <a:gd name="T27" fmla="*/ 188 h 401"/>
              <a:gd name="T28" fmla="*/ 393 w 441"/>
              <a:gd name="T29" fmla="*/ 188 h 401"/>
              <a:gd name="T30" fmla="*/ 376 w 441"/>
              <a:gd name="T31" fmla="*/ 83 h 401"/>
              <a:gd name="T32" fmla="*/ 53 w 441"/>
              <a:gd name="T33" fmla="*/ 205 h 401"/>
              <a:gd name="T34" fmla="*/ 140 w 441"/>
              <a:gd name="T35" fmla="*/ 289 h 401"/>
              <a:gd name="T36" fmla="*/ 271 w 441"/>
              <a:gd name="T37" fmla="*/ 121 h 401"/>
              <a:gd name="T38" fmla="*/ 186 w 441"/>
              <a:gd name="T39" fmla="*/ 346 h 401"/>
              <a:gd name="T40" fmla="*/ 186 w 441"/>
              <a:gd name="T41" fmla="*/ 400 h 401"/>
              <a:gd name="T42" fmla="*/ 211 w 441"/>
              <a:gd name="T43" fmla="*/ 400 h 401"/>
              <a:gd name="T44" fmla="*/ 211 w 441"/>
              <a:gd name="T45" fmla="*/ 346 h 401"/>
              <a:gd name="T46" fmla="*/ 278 w 441"/>
              <a:gd name="T47" fmla="*/ 372 h 401"/>
              <a:gd name="T48" fmla="*/ 233 w 441"/>
              <a:gd name="T49" fmla="*/ 396 h 401"/>
              <a:gd name="T50" fmla="*/ 254 w 441"/>
              <a:gd name="T51" fmla="*/ 345 h 401"/>
              <a:gd name="T52" fmla="*/ 265 w 441"/>
              <a:gd name="T53" fmla="*/ 357 h 401"/>
              <a:gd name="T54" fmla="*/ 239 w 441"/>
              <a:gd name="T55" fmla="*/ 375 h 401"/>
              <a:gd name="T56" fmla="*/ 265 w 441"/>
              <a:gd name="T57" fmla="*/ 389 h 401"/>
              <a:gd name="T58" fmla="*/ 318 w 441"/>
              <a:gd name="T59" fmla="*/ 390 h 401"/>
              <a:gd name="T60" fmla="*/ 295 w 441"/>
              <a:gd name="T61" fmla="*/ 383 h 401"/>
              <a:gd name="T62" fmla="*/ 285 w 441"/>
              <a:gd name="T63" fmla="*/ 383 h 401"/>
              <a:gd name="T64" fmla="*/ 326 w 441"/>
              <a:gd name="T65" fmla="*/ 397 h 401"/>
              <a:gd name="T66" fmla="*/ 320 w 441"/>
              <a:gd name="T67" fmla="*/ 346 h 401"/>
              <a:gd name="T68" fmla="*/ 375 w 441"/>
              <a:gd name="T69" fmla="*/ 377 h 401"/>
              <a:gd name="T70" fmla="*/ 384 w 441"/>
              <a:gd name="T71" fmla="*/ 400 h 401"/>
              <a:gd name="T72" fmla="*/ 366 w 441"/>
              <a:gd name="T73" fmla="*/ 382 h 401"/>
              <a:gd name="T74" fmla="*/ 340 w 441"/>
              <a:gd name="T75" fmla="*/ 400 h 401"/>
              <a:gd name="T76" fmla="*/ 381 w 441"/>
              <a:gd name="T77" fmla="*/ 349 h 401"/>
              <a:gd name="T78" fmla="*/ 375 w 441"/>
              <a:gd name="T79" fmla="*/ 377 h 401"/>
              <a:gd name="T80" fmla="*/ 366 w 441"/>
              <a:gd name="T81" fmla="*/ 354 h 401"/>
              <a:gd name="T82" fmla="*/ 365 w 441"/>
              <a:gd name="T83" fmla="*/ 373 h 401"/>
              <a:gd name="T84" fmla="*/ 416 w 441"/>
              <a:gd name="T85" fmla="*/ 368 h 401"/>
              <a:gd name="T86" fmla="*/ 404 w 441"/>
              <a:gd name="T87" fmla="*/ 355 h 401"/>
              <a:gd name="T88" fmla="*/ 424 w 441"/>
              <a:gd name="T89" fmla="*/ 360 h 401"/>
              <a:gd name="T90" fmla="*/ 434 w 441"/>
              <a:gd name="T91" fmla="*/ 359 h 401"/>
              <a:gd name="T92" fmla="*/ 396 w 441"/>
              <a:gd name="T93" fmla="*/ 348 h 401"/>
              <a:gd name="T94" fmla="*/ 411 w 441"/>
              <a:gd name="T95" fmla="*/ 377 h 401"/>
              <a:gd name="T96" fmla="*/ 425 w 441"/>
              <a:gd name="T97" fmla="*/ 384 h 401"/>
              <a:gd name="T98" fmla="*/ 403 w 441"/>
              <a:gd name="T99" fmla="*/ 391 h 401"/>
              <a:gd name="T100" fmla="*/ 391 w 441"/>
              <a:gd name="T101" fmla="*/ 383 h 401"/>
              <a:gd name="T102" fmla="*/ 412 w 441"/>
              <a:gd name="T103" fmla="*/ 401 h 401"/>
              <a:gd name="T104" fmla="*/ 432 w 441"/>
              <a:gd name="T105" fmla="*/ 372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1" h="401">
                <a:moveTo>
                  <a:pt x="287" y="322"/>
                </a:moveTo>
                <a:lnTo>
                  <a:pt x="170" y="322"/>
                </a:lnTo>
                <a:lnTo>
                  <a:pt x="170" y="290"/>
                </a:lnTo>
                <a:cubicBezTo>
                  <a:pt x="170" y="273"/>
                  <a:pt x="173" y="262"/>
                  <a:pt x="178" y="257"/>
                </a:cubicBezTo>
                <a:cubicBezTo>
                  <a:pt x="184" y="252"/>
                  <a:pt x="198" y="247"/>
                  <a:pt x="221" y="243"/>
                </a:cubicBezTo>
                <a:cubicBezTo>
                  <a:pt x="239" y="240"/>
                  <a:pt x="250" y="237"/>
                  <a:pt x="253" y="234"/>
                </a:cubicBezTo>
                <a:cubicBezTo>
                  <a:pt x="257" y="231"/>
                  <a:pt x="258" y="224"/>
                  <a:pt x="258" y="213"/>
                </a:cubicBezTo>
                <a:cubicBezTo>
                  <a:pt x="258" y="202"/>
                  <a:pt x="257" y="195"/>
                  <a:pt x="253" y="192"/>
                </a:cubicBezTo>
                <a:cubicBezTo>
                  <a:pt x="250" y="190"/>
                  <a:pt x="242" y="188"/>
                  <a:pt x="229" y="188"/>
                </a:cubicBezTo>
                <a:cubicBezTo>
                  <a:pt x="216" y="188"/>
                  <a:pt x="208" y="190"/>
                  <a:pt x="204" y="193"/>
                </a:cubicBezTo>
                <a:cubicBezTo>
                  <a:pt x="201" y="195"/>
                  <a:pt x="199" y="203"/>
                  <a:pt x="199" y="214"/>
                </a:cubicBezTo>
                <a:lnTo>
                  <a:pt x="199" y="221"/>
                </a:lnTo>
                <a:lnTo>
                  <a:pt x="170" y="221"/>
                </a:lnTo>
                <a:lnTo>
                  <a:pt x="170" y="214"/>
                </a:lnTo>
                <a:cubicBezTo>
                  <a:pt x="170" y="194"/>
                  <a:pt x="174" y="181"/>
                  <a:pt x="182" y="175"/>
                </a:cubicBezTo>
                <a:cubicBezTo>
                  <a:pt x="190" y="168"/>
                  <a:pt x="206" y="164"/>
                  <a:pt x="229" y="164"/>
                </a:cubicBezTo>
                <a:cubicBezTo>
                  <a:pt x="252" y="164"/>
                  <a:pt x="267" y="168"/>
                  <a:pt x="275" y="175"/>
                </a:cubicBezTo>
                <a:cubicBezTo>
                  <a:pt x="283" y="182"/>
                  <a:pt x="287" y="195"/>
                  <a:pt x="287" y="214"/>
                </a:cubicBezTo>
                <a:cubicBezTo>
                  <a:pt x="287" y="232"/>
                  <a:pt x="284" y="244"/>
                  <a:pt x="278" y="250"/>
                </a:cubicBezTo>
                <a:cubicBezTo>
                  <a:pt x="272" y="256"/>
                  <a:pt x="258" y="261"/>
                  <a:pt x="236" y="265"/>
                </a:cubicBezTo>
                <a:cubicBezTo>
                  <a:pt x="217" y="269"/>
                  <a:pt x="207" y="272"/>
                  <a:pt x="204" y="274"/>
                </a:cubicBezTo>
                <a:cubicBezTo>
                  <a:pt x="201" y="276"/>
                  <a:pt x="199" y="283"/>
                  <a:pt x="199" y="294"/>
                </a:cubicBezTo>
                <a:lnTo>
                  <a:pt x="199" y="298"/>
                </a:lnTo>
                <a:lnTo>
                  <a:pt x="287" y="298"/>
                </a:lnTo>
                <a:lnTo>
                  <a:pt x="287" y="322"/>
                </a:lnTo>
                <a:lnTo>
                  <a:pt x="287" y="322"/>
                </a:lnTo>
                <a:lnTo>
                  <a:pt x="287" y="322"/>
                </a:lnTo>
                <a:close/>
                <a:moveTo>
                  <a:pt x="441" y="265"/>
                </a:moveTo>
                <a:lnTo>
                  <a:pt x="441" y="288"/>
                </a:lnTo>
                <a:lnTo>
                  <a:pt x="423" y="288"/>
                </a:lnTo>
                <a:lnTo>
                  <a:pt x="423" y="322"/>
                </a:lnTo>
                <a:lnTo>
                  <a:pt x="393" y="322"/>
                </a:lnTo>
                <a:lnTo>
                  <a:pt x="393" y="288"/>
                </a:lnTo>
                <a:lnTo>
                  <a:pt x="309" y="288"/>
                </a:lnTo>
                <a:lnTo>
                  <a:pt x="309" y="255"/>
                </a:lnTo>
                <a:lnTo>
                  <a:pt x="377" y="166"/>
                </a:lnTo>
                <a:lnTo>
                  <a:pt x="423" y="166"/>
                </a:lnTo>
                <a:lnTo>
                  <a:pt x="423" y="265"/>
                </a:lnTo>
                <a:lnTo>
                  <a:pt x="441" y="265"/>
                </a:lnTo>
                <a:lnTo>
                  <a:pt x="441" y="265"/>
                </a:lnTo>
                <a:close/>
                <a:moveTo>
                  <a:pt x="393" y="188"/>
                </a:moveTo>
                <a:lnTo>
                  <a:pt x="392" y="188"/>
                </a:lnTo>
                <a:lnTo>
                  <a:pt x="333" y="265"/>
                </a:lnTo>
                <a:lnTo>
                  <a:pt x="393" y="265"/>
                </a:lnTo>
                <a:lnTo>
                  <a:pt x="393" y="188"/>
                </a:lnTo>
                <a:close/>
                <a:moveTo>
                  <a:pt x="271" y="121"/>
                </a:moveTo>
                <a:cubicBezTo>
                  <a:pt x="278" y="128"/>
                  <a:pt x="280" y="141"/>
                  <a:pt x="289" y="140"/>
                </a:cubicBezTo>
                <a:cubicBezTo>
                  <a:pt x="311" y="138"/>
                  <a:pt x="370" y="105"/>
                  <a:pt x="376" y="83"/>
                </a:cubicBezTo>
                <a:cubicBezTo>
                  <a:pt x="381" y="68"/>
                  <a:pt x="353" y="42"/>
                  <a:pt x="344" y="32"/>
                </a:cubicBezTo>
                <a:cubicBezTo>
                  <a:pt x="311" y="0"/>
                  <a:pt x="249" y="9"/>
                  <a:pt x="205" y="53"/>
                </a:cubicBezTo>
                <a:lnTo>
                  <a:pt x="53" y="205"/>
                </a:lnTo>
                <a:cubicBezTo>
                  <a:pt x="9" y="249"/>
                  <a:pt x="0" y="311"/>
                  <a:pt x="33" y="344"/>
                </a:cubicBezTo>
                <a:cubicBezTo>
                  <a:pt x="42" y="353"/>
                  <a:pt x="68" y="380"/>
                  <a:pt x="83" y="376"/>
                </a:cubicBezTo>
                <a:cubicBezTo>
                  <a:pt x="106" y="370"/>
                  <a:pt x="138" y="311"/>
                  <a:pt x="140" y="289"/>
                </a:cubicBezTo>
                <a:cubicBezTo>
                  <a:pt x="142" y="280"/>
                  <a:pt x="128" y="278"/>
                  <a:pt x="121" y="271"/>
                </a:cubicBezTo>
                <a:cubicBezTo>
                  <a:pt x="98" y="248"/>
                  <a:pt x="113" y="195"/>
                  <a:pt x="154" y="154"/>
                </a:cubicBezTo>
                <a:cubicBezTo>
                  <a:pt x="195" y="113"/>
                  <a:pt x="248" y="98"/>
                  <a:pt x="271" y="121"/>
                </a:cubicBezTo>
                <a:close/>
                <a:moveTo>
                  <a:pt x="211" y="368"/>
                </a:moveTo>
                <a:lnTo>
                  <a:pt x="186" y="368"/>
                </a:lnTo>
                <a:lnTo>
                  <a:pt x="186" y="346"/>
                </a:lnTo>
                <a:lnTo>
                  <a:pt x="175" y="346"/>
                </a:lnTo>
                <a:lnTo>
                  <a:pt x="175" y="400"/>
                </a:lnTo>
                <a:lnTo>
                  <a:pt x="186" y="400"/>
                </a:lnTo>
                <a:lnTo>
                  <a:pt x="186" y="377"/>
                </a:lnTo>
                <a:lnTo>
                  <a:pt x="211" y="377"/>
                </a:lnTo>
                <a:lnTo>
                  <a:pt x="211" y="400"/>
                </a:lnTo>
                <a:lnTo>
                  <a:pt x="222" y="400"/>
                </a:lnTo>
                <a:lnTo>
                  <a:pt x="222" y="346"/>
                </a:lnTo>
                <a:lnTo>
                  <a:pt x="211" y="346"/>
                </a:lnTo>
                <a:lnTo>
                  <a:pt x="211" y="368"/>
                </a:lnTo>
                <a:close/>
                <a:moveTo>
                  <a:pt x="273" y="350"/>
                </a:moveTo>
                <a:cubicBezTo>
                  <a:pt x="276" y="353"/>
                  <a:pt x="278" y="361"/>
                  <a:pt x="278" y="372"/>
                </a:cubicBezTo>
                <a:cubicBezTo>
                  <a:pt x="278" y="385"/>
                  <a:pt x="276" y="393"/>
                  <a:pt x="273" y="396"/>
                </a:cubicBezTo>
                <a:cubicBezTo>
                  <a:pt x="271" y="399"/>
                  <a:pt x="264" y="401"/>
                  <a:pt x="252" y="401"/>
                </a:cubicBezTo>
                <a:cubicBezTo>
                  <a:pt x="242" y="401"/>
                  <a:pt x="236" y="399"/>
                  <a:pt x="233" y="396"/>
                </a:cubicBezTo>
                <a:cubicBezTo>
                  <a:pt x="230" y="393"/>
                  <a:pt x="229" y="386"/>
                  <a:pt x="229" y="375"/>
                </a:cubicBezTo>
                <a:cubicBezTo>
                  <a:pt x="229" y="362"/>
                  <a:pt x="230" y="353"/>
                  <a:pt x="233" y="350"/>
                </a:cubicBezTo>
                <a:cubicBezTo>
                  <a:pt x="236" y="347"/>
                  <a:pt x="243" y="345"/>
                  <a:pt x="254" y="345"/>
                </a:cubicBezTo>
                <a:cubicBezTo>
                  <a:pt x="264" y="345"/>
                  <a:pt x="271" y="347"/>
                  <a:pt x="273" y="350"/>
                </a:cubicBezTo>
                <a:close/>
                <a:moveTo>
                  <a:pt x="267" y="373"/>
                </a:moveTo>
                <a:cubicBezTo>
                  <a:pt x="267" y="364"/>
                  <a:pt x="267" y="358"/>
                  <a:pt x="265" y="357"/>
                </a:cubicBezTo>
                <a:cubicBezTo>
                  <a:pt x="264" y="355"/>
                  <a:pt x="260" y="354"/>
                  <a:pt x="253" y="354"/>
                </a:cubicBezTo>
                <a:cubicBezTo>
                  <a:pt x="246" y="354"/>
                  <a:pt x="242" y="355"/>
                  <a:pt x="241" y="357"/>
                </a:cubicBezTo>
                <a:cubicBezTo>
                  <a:pt x="240" y="359"/>
                  <a:pt x="239" y="365"/>
                  <a:pt x="239" y="375"/>
                </a:cubicBezTo>
                <a:cubicBezTo>
                  <a:pt x="239" y="383"/>
                  <a:pt x="240" y="388"/>
                  <a:pt x="241" y="390"/>
                </a:cubicBezTo>
                <a:cubicBezTo>
                  <a:pt x="243" y="391"/>
                  <a:pt x="247" y="392"/>
                  <a:pt x="254" y="392"/>
                </a:cubicBezTo>
                <a:cubicBezTo>
                  <a:pt x="260" y="392"/>
                  <a:pt x="264" y="391"/>
                  <a:pt x="265" y="389"/>
                </a:cubicBezTo>
                <a:cubicBezTo>
                  <a:pt x="267" y="388"/>
                  <a:pt x="267" y="382"/>
                  <a:pt x="267" y="373"/>
                </a:cubicBezTo>
                <a:close/>
                <a:moveTo>
                  <a:pt x="320" y="382"/>
                </a:moveTo>
                <a:cubicBezTo>
                  <a:pt x="320" y="387"/>
                  <a:pt x="319" y="389"/>
                  <a:pt x="318" y="390"/>
                </a:cubicBezTo>
                <a:cubicBezTo>
                  <a:pt x="317" y="391"/>
                  <a:pt x="313" y="392"/>
                  <a:pt x="308" y="392"/>
                </a:cubicBezTo>
                <a:cubicBezTo>
                  <a:pt x="302" y="392"/>
                  <a:pt x="299" y="392"/>
                  <a:pt x="297" y="390"/>
                </a:cubicBezTo>
                <a:cubicBezTo>
                  <a:pt x="296" y="389"/>
                  <a:pt x="295" y="387"/>
                  <a:pt x="295" y="383"/>
                </a:cubicBezTo>
                <a:lnTo>
                  <a:pt x="295" y="346"/>
                </a:lnTo>
                <a:lnTo>
                  <a:pt x="285" y="346"/>
                </a:lnTo>
                <a:lnTo>
                  <a:pt x="285" y="383"/>
                </a:lnTo>
                <a:cubicBezTo>
                  <a:pt x="285" y="390"/>
                  <a:pt x="286" y="395"/>
                  <a:pt x="289" y="397"/>
                </a:cubicBezTo>
                <a:cubicBezTo>
                  <a:pt x="292" y="400"/>
                  <a:pt x="299" y="401"/>
                  <a:pt x="308" y="401"/>
                </a:cubicBezTo>
                <a:cubicBezTo>
                  <a:pt x="317" y="401"/>
                  <a:pt x="323" y="400"/>
                  <a:pt x="326" y="397"/>
                </a:cubicBezTo>
                <a:cubicBezTo>
                  <a:pt x="329" y="395"/>
                  <a:pt x="330" y="390"/>
                  <a:pt x="330" y="382"/>
                </a:cubicBezTo>
                <a:lnTo>
                  <a:pt x="330" y="346"/>
                </a:lnTo>
                <a:lnTo>
                  <a:pt x="320" y="346"/>
                </a:lnTo>
                <a:lnTo>
                  <a:pt x="320" y="382"/>
                </a:lnTo>
                <a:lnTo>
                  <a:pt x="320" y="382"/>
                </a:lnTo>
                <a:close/>
                <a:moveTo>
                  <a:pt x="375" y="377"/>
                </a:moveTo>
                <a:lnTo>
                  <a:pt x="375" y="378"/>
                </a:lnTo>
                <a:cubicBezTo>
                  <a:pt x="381" y="378"/>
                  <a:pt x="384" y="382"/>
                  <a:pt x="384" y="388"/>
                </a:cubicBezTo>
                <a:lnTo>
                  <a:pt x="384" y="400"/>
                </a:lnTo>
                <a:lnTo>
                  <a:pt x="374" y="400"/>
                </a:lnTo>
                <a:lnTo>
                  <a:pt x="374" y="390"/>
                </a:lnTo>
                <a:cubicBezTo>
                  <a:pt x="374" y="385"/>
                  <a:pt x="371" y="382"/>
                  <a:pt x="366" y="382"/>
                </a:cubicBezTo>
                <a:lnTo>
                  <a:pt x="351" y="382"/>
                </a:lnTo>
                <a:lnTo>
                  <a:pt x="351" y="400"/>
                </a:lnTo>
                <a:lnTo>
                  <a:pt x="340" y="400"/>
                </a:lnTo>
                <a:lnTo>
                  <a:pt x="340" y="346"/>
                </a:lnTo>
                <a:lnTo>
                  <a:pt x="367" y="346"/>
                </a:lnTo>
                <a:cubicBezTo>
                  <a:pt x="374" y="346"/>
                  <a:pt x="379" y="347"/>
                  <a:pt x="381" y="349"/>
                </a:cubicBezTo>
                <a:cubicBezTo>
                  <a:pt x="384" y="351"/>
                  <a:pt x="385" y="356"/>
                  <a:pt x="385" y="362"/>
                </a:cubicBezTo>
                <a:cubicBezTo>
                  <a:pt x="385" y="367"/>
                  <a:pt x="384" y="371"/>
                  <a:pt x="383" y="373"/>
                </a:cubicBezTo>
                <a:cubicBezTo>
                  <a:pt x="382" y="375"/>
                  <a:pt x="379" y="377"/>
                  <a:pt x="375" y="377"/>
                </a:cubicBezTo>
                <a:close/>
                <a:moveTo>
                  <a:pt x="374" y="364"/>
                </a:moveTo>
                <a:cubicBezTo>
                  <a:pt x="374" y="360"/>
                  <a:pt x="374" y="357"/>
                  <a:pt x="373" y="356"/>
                </a:cubicBezTo>
                <a:cubicBezTo>
                  <a:pt x="372" y="355"/>
                  <a:pt x="370" y="354"/>
                  <a:pt x="366" y="354"/>
                </a:cubicBezTo>
                <a:lnTo>
                  <a:pt x="351" y="354"/>
                </a:lnTo>
                <a:lnTo>
                  <a:pt x="351" y="373"/>
                </a:lnTo>
                <a:lnTo>
                  <a:pt x="365" y="373"/>
                </a:lnTo>
                <a:cubicBezTo>
                  <a:pt x="369" y="373"/>
                  <a:pt x="371" y="373"/>
                  <a:pt x="373" y="371"/>
                </a:cubicBezTo>
                <a:cubicBezTo>
                  <a:pt x="374" y="370"/>
                  <a:pt x="374" y="367"/>
                  <a:pt x="374" y="364"/>
                </a:cubicBezTo>
                <a:close/>
                <a:moveTo>
                  <a:pt x="416" y="368"/>
                </a:moveTo>
                <a:cubicBezTo>
                  <a:pt x="409" y="368"/>
                  <a:pt x="405" y="368"/>
                  <a:pt x="404" y="367"/>
                </a:cubicBezTo>
                <a:cubicBezTo>
                  <a:pt x="402" y="366"/>
                  <a:pt x="402" y="364"/>
                  <a:pt x="402" y="361"/>
                </a:cubicBezTo>
                <a:cubicBezTo>
                  <a:pt x="402" y="358"/>
                  <a:pt x="402" y="356"/>
                  <a:pt x="404" y="355"/>
                </a:cubicBezTo>
                <a:cubicBezTo>
                  <a:pt x="405" y="354"/>
                  <a:pt x="409" y="353"/>
                  <a:pt x="414" y="353"/>
                </a:cubicBezTo>
                <a:cubicBezTo>
                  <a:pt x="418" y="353"/>
                  <a:pt x="421" y="354"/>
                  <a:pt x="422" y="355"/>
                </a:cubicBezTo>
                <a:cubicBezTo>
                  <a:pt x="423" y="355"/>
                  <a:pt x="423" y="357"/>
                  <a:pt x="424" y="360"/>
                </a:cubicBezTo>
                <a:cubicBezTo>
                  <a:pt x="424" y="361"/>
                  <a:pt x="424" y="361"/>
                  <a:pt x="424" y="362"/>
                </a:cubicBezTo>
                <a:lnTo>
                  <a:pt x="434" y="362"/>
                </a:lnTo>
                <a:lnTo>
                  <a:pt x="434" y="359"/>
                </a:lnTo>
                <a:cubicBezTo>
                  <a:pt x="434" y="354"/>
                  <a:pt x="433" y="350"/>
                  <a:pt x="430" y="348"/>
                </a:cubicBezTo>
                <a:cubicBezTo>
                  <a:pt x="427" y="346"/>
                  <a:pt x="421" y="345"/>
                  <a:pt x="413" y="345"/>
                </a:cubicBezTo>
                <a:cubicBezTo>
                  <a:pt x="404" y="345"/>
                  <a:pt x="398" y="346"/>
                  <a:pt x="396" y="348"/>
                </a:cubicBezTo>
                <a:cubicBezTo>
                  <a:pt x="393" y="350"/>
                  <a:pt x="391" y="355"/>
                  <a:pt x="391" y="361"/>
                </a:cubicBezTo>
                <a:cubicBezTo>
                  <a:pt x="391" y="367"/>
                  <a:pt x="392" y="371"/>
                  <a:pt x="395" y="373"/>
                </a:cubicBezTo>
                <a:cubicBezTo>
                  <a:pt x="397" y="375"/>
                  <a:pt x="403" y="376"/>
                  <a:pt x="411" y="377"/>
                </a:cubicBezTo>
                <a:lnTo>
                  <a:pt x="417" y="377"/>
                </a:lnTo>
                <a:cubicBezTo>
                  <a:pt x="420" y="378"/>
                  <a:pt x="423" y="378"/>
                  <a:pt x="424" y="379"/>
                </a:cubicBezTo>
                <a:cubicBezTo>
                  <a:pt x="425" y="380"/>
                  <a:pt x="425" y="382"/>
                  <a:pt x="425" y="384"/>
                </a:cubicBezTo>
                <a:cubicBezTo>
                  <a:pt x="425" y="388"/>
                  <a:pt x="424" y="390"/>
                  <a:pt x="423" y="391"/>
                </a:cubicBezTo>
                <a:cubicBezTo>
                  <a:pt x="422" y="392"/>
                  <a:pt x="419" y="393"/>
                  <a:pt x="414" y="393"/>
                </a:cubicBezTo>
                <a:cubicBezTo>
                  <a:pt x="408" y="393"/>
                  <a:pt x="404" y="392"/>
                  <a:pt x="403" y="391"/>
                </a:cubicBezTo>
                <a:cubicBezTo>
                  <a:pt x="402" y="390"/>
                  <a:pt x="401" y="388"/>
                  <a:pt x="401" y="384"/>
                </a:cubicBezTo>
                <a:lnTo>
                  <a:pt x="401" y="383"/>
                </a:lnTo>
                <a:lnTo>
                  <a:pt x="391" y="383"/>
                </a:lnTo>
                <a:lnTo>
                  <a:pt x="391" y="385"/>
                </a:lnTo>
                <a:cubicBezTo>
                  <a:pt x="391" y="391"/>
                  <a:pt x="392" y="396"/>
                  <a:pt x="395" y="398"/>
                </a:cubicBezTo>
                <a:cubicBezTo>
                  <a:pt x="398" y="400"/>
                  <a:pt x="404" y="401"/>
                  <a:pt x="412" y="401"/>
                </a:cubicBezTo>
                <a:cubicBezTo>
                  <a:pt x="422" y="401"/>
                  <a:pt x="428" y="400"/>
                  <a:pt x="431" y="398"/>
                </a:cubicBezTo>
                <a:cubicBezTo>
                  <a:pt x="434" y="396"/>
                  <a:pt x="435" y="391"/>
                  <a:pt x="435" y="384"/>
                </a:cubicBezTo>
                <a:cubicBezTo>
                  <a:pt x="435" y="378"/>
                  <a:pt x="434" y="374"/>
                  <a:pt x="432" y="372"/>
                </a:cubicBezTo>
                <a:cubicBezTo>
                  <a:pt x="429" y="370"/>
                  <a:pt x="424" y="369"/>
                  <a:pt x="416" y="368"/>
                </a:cubicBezTo>
                <a:close/>
              </a:path>
            </a:pathLst>
          </a:custGeom>
          <a:solidFill>
            <a:srgbClr val="26479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iconfont-11511-5466096"/>
          <p:cNvSpPr>
            <a:spLocks noChangeAspect="1"/>
          </p:cNvSpPr>
          <p:nvPr/>
        </p:nvSpPr>
        <p:spPr bwMode="auto">
          <a:xfrm>
            <a:off x="3604131" y="2714870"/>
            <a:ext cx="609685" cy="586849"/>
          </a:xfrm>
          <a:custGeom>
            <a:avLst/>
            <a:gdLst>
              <a:gd name="T0" fmla="*/ 5131 w 13460"/>
              <a:gd name="T1" fmla="*/ 8053 h 12954"/>
              <a:gd name="T2" fmla="*/ 4206 w 13460"/>
              <a:gd name="T3" fmla="*/ 7793 h 12954"/>
              <a:gd name="T4" fmla="*/ 3196 w 13460"/>
              <a:gd name="T5" fmla="*/ 5369 h 12954"/>
              <a:gd name="T6" fmla="*/ 3533 w 13460"/>
              <a:gd name="T7" fmla="*/ 4849 h 12954"/>
              <a:gd name="T8" fmla="*/ 4626 w 13460"/>
              <a:gd name="T9" fmla="*/ 5628 h 12954"/>
              <a:gd name="T10" fmla="*/ 5636 w 13460"/>
              <a:gd name="T11" fmla="*/ 5715 h 12954"/>
              <a:gd name="T12" fmla="*/ 12236 w 13460"/>
              <a:gd name="T13" fmla="*/ 2579 h 12954"/>
              <a:gd name="T14" fmla="*/ 6729 w 13460"/>
              <a:gd name="T15" fmla="*/ 0 h 12954"/>
              <a:gd name="T16" fmla="*/ 0 w 13460"/>
              <a:gd name="T17" fmla="*/ 6061 h 12954"/>
              <a:gd name="T18" fmla="*/ 2551 w 13460"/>
              <a:gd name="T19" fmla="*/ 10812 h 12954"/>
              <a:gd name="T20" fmla="*/ 2271 w 13460"/>
              <a:gd name="T21" fmla="*/ 12470 h 12954"/>
              <a:gd name="T22" fmla="*/ 2608 w 13460"/>
              <a:gd name="T23" fmla="*/ 12729 h 12954"/>
              <a:gd name="T24" fmla="*/ 4243 w 13460"/>
              <a:gd name="T25" fmla="*/ 11694 h 12954"/>
              <a:gd name="T26" fmla="*/ 6730 w 13460"/>
              <a:gd name="T27" fmla="*/ 12123 h 12954"/>
              <a:gd name="T28" fmla="*/ 13460 w 13460"/>
              <a:gd name="T29" fmla="*/ 6061 h 12954"/>
              <a:gd name="T30" fmla="*/ 12756 w 13460"/>
              <a:gd name="T31" fmla="*/ 3363 h 12954"/>
              <a:gd name="T32" fmla="*/ 5131 w 13460"/>
              <a:gd name="T33" fmla="*/ 8053 h 12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460" h="12954">
                <a:moveTo>
                  <a:pt x="5131" y="8053"/>
                </a:moveTo>
                <a:cubicBezTo>
                  <a:pt x="4326" y="8515"/>
                  <a:pt x="4206" y="7793"/>
                  <a:pt x="4206" y="7793"/>
                </a:cubicBezTo>
                <a:lnTo>
                  <a:pt x="3196" y="5369"/>
                </a:lnTo>
                <a:cubicBezTo>
                  <a:pt x="2808" y="4216"/>
                  <a:pt x="3533" y="4849"/>
                  <a:pt x="3533" y="4849"/>
                </a:cubicBezTo>
                <a:cubicBezTo>
                  <a:pt x="3533" y="4849"/>
                  <a:pt x="4154" y="5333"/>
                  <a:pt x="4626" y="5628"/>
                </a:cubicBezTo>
                <a:cubicBezTo>
                  <a:pt x="5098" y="5923"/>
                  <a:pt x="5636" y="5715"/>
                  <a:pt x="5636" y="5715"/>
                </a:cubicBezTo>
                <a:lnTo>
                  <a:pt x="12236" y="2579"/>
                </a:lnTo>
                <a:cubicBezTo>
                  <a:pt x="11018" y="1020"/>
                  <a:pt x="9007" y="0"/>
                  <a:pt x="6729" y="0"/>
                </a:cubicBezTo>
                <a:cubicBezTo>
                  <a:pt x="3013" y="0"/>
                  <a:pt x="0" y="2714"/>
                  <a:pt x="0" y="6061"/>
                </a:cubicBezTo>
                <a:cubicBezTo>
                  <a:pt x="0" y="7987"/>
                  <a:pt x="998" y="9701"/>
                  <a:pt x="2551" y="10812"/>
                </a:cubicBezTo>
                <a:lnTo>
                  <a:pt x="2271" y="12470"/>
                </a:lnTo>
                <a:cubicBezTo>
                  <a:pt x="2271" y="12470"/>
                  <a:pt x="2135" y="12954"/>
                  <a:pt x="2608" y="12729"/>
                </a:cubicBezTo>
                <a:cubicBezTo>
                  <a:pt x="2931" y="12576"/>
                  <a:pt x="3753" y="12028"/>
                  <a:pt x="4243" y="11694"/>
                </a:cubicBezTo>
                <a:cubicBezTo>
                  <a:pt x="5012" y="11970"/>
                  <a:pt x="5851" y="12123"/>
                  <a:pt x="6730" y="12123"/>
                </a:cubicBezTo>
                <a:cubicBezTo>
                  <a:pt x="10446" y="12123"/>
                  <a:pt x="13460" y="9409"/>
                  <a:pt x="13460" y="6061"/>
                </a:cubicBezTo>
                <a:cubicBezTo>
                  <a:pt x="13460" y="5092"/>
                  <a:pt x="13206" y="4176"/>
                  <a:pt x="12756" y="3363"/>
                </a:cubicBezTo>
                <a:cubicBezTo>
                  <a:pt x="10653" y="4665"/>
                  <a:pt x="5762" y="7692"/>
                  <a:pt x="5131" y="8053"/>
                </a:cubicBezTo>
                <a:close/>
              </a:path>
            </a:pathLst>
          </a:custGeom>
          <a:solidFill>
            <a:srgbClr val="26479B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49" name="文本框 48"/>
          <p:cNvSpPr txBox="1"/>
          <p:nvPr/>
        </p:nvSpPr>
        <p:spPr>
          <a:xfrm>
            <a:off x="6343661" y="215125"/>
            <a:ext cx="5687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b="1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丨爱岗敬业丨求实创新丨用心服务丨勇争一流丨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5c7401c612ca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66999" y="-1588832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9" grpId="0"/>
      <p:bldP spid="30" grpId="0"/>
      <p:bldP spid="42" grpId="0"/>
      <p:bldP spid="44" grpId="0"/>
      <p:bldP spid="47" grpId="0" animBg="1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5950" y="333682"/>
            <a:ext cx="5790050" cy="569106"/>
            <a:chOff x="305950" y="333682"/>
            <a:chExt cx="5790050" cy="569106"/>
          </a:xfrm>
        </p:grpSpPr>
        <p:grpSp>
          <p:nvGrpSpPr>
            <p:cNvPr id="13" name="组合 12"/>
            <p:cNvGrpSpPr/>
            <p:nvPr/>
          </p:nvGrpSpPr>
          <p:grpSpPr>
            <a:xfrm>
              <a:off x="305950" y="333682"/>
              <a:ext cx="5790050" cy="569106"/>
              <a:chOff x="247893" y="267066"/>
              <a:chExt cx="5790050" cy="569106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247893" y="267066"/>
                <a:ext cx="579005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TextBox 20"/>
              <p:cNvSpPr txBox="1"/>
              <p:nvPr/>
            </p:nvSpPr>
            <p:spPr>
              <a:xfrm>
                <a:off x="702929" y="300374"/>
                <a:ext cx="5043972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跨部门沟通问题的难点与技巧</a:t>
                </a: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89136" y="1482090"/>
            <a:ext cx="4924264" cy="1845250"/>
            <a:chOff x="689136" y="1482090"/>
            <a:chExt cx="4924264" cy="1845250"/>
          </a:xfrm>
        </p:grpSpPr>
        <p:sp>
          <p:nvSpPr>
            <p:cNvPr id="50" name="TextBox 61"/>
            <p:cNvSpPr txBox="1"/>
            <p:nvPr/>
          </p:nvSpPr>
          <p:spPr>
            <a:xfrm>
              <a:off x="2246659" y="1785215"/>
              <a:ext cx="2959530" cy="10900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团队成员来自五湖四海学历经历不同，害怕沟通、懒于沟通、难度越来越高</a:t>
              </a:r>
            </a:p>
          </p:txBody>
        </p:sp>
        <p:sp>
          <p:nvSpPr>
            <p:cNvPr id="2" name="ï$1îďê"/>
            <p:cNvSpPr/>
            <p:nvPr/>
          </p:nvSpPr>
          <p:spPr>
            <a:xfrm>
              <a:off x="997528" y="1983752"/>
              <a:ext cx="841921" cy="84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0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rgbClr val="26479B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689136" y="1482090"/>
              <a:ext cx="4924264" cy="1845250"/>
            </a:xfrm>
            <a:prstGeom prst="roundRect">
              <a:avLst>
                <a:gd name="adj" fmla="val 11161"/>
              </a:avLst>
            </a:prstGeom>
            <a:no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5156" y="1489603"/>
            <a:ext cx="5021344" cy="1845250"/>
            <a:chOff x="6345156" y="1489603"/>
            <a:chExt cx="5021344" cy="1845250"/>
          </a:xfrm>
        </p:grpSpPr>
        <p:sp>
          <p:nvSpPr>
            <p:cNvPr id="52" name="TextBox 61"/>
            <p:cNvSpPr txBox="1"/>
            <p:nvPr/>
          </p:nvSpPr>
          <p:spPr>
            <a:xfrm>
              <a:off x="7918773" y="1746447"/>
              <a:ext cx="3310890" cy="12880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部门沟通中的“三换”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沟通中的</a:t>
              </a:r>
              <a:r>
                <a:rPr kumimoji="1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N</a:t>
              </a: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个分析</a:t>
              </a:r>
            </a:p>
            <a:p>
              <a:pPr marL="0" marR="0" lvl="0" indent="0" algn="l" defTabSz="914400" rtl="0" eaLnBrk="1" fontAlgn="auto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多难问题的解决要有自己的一招</a:t>
              </a:r>
            </a:p>
          </p:txBody>
        </p:sp>
        <p:sp>
          <p:nvSpPr>
            <p:cNvPr id="3" name="îṥ1îḍè"/>
            <p:cNvSpPr/>
            <p:nvPr/>
          </p:nvSpPr>
          <p:spPr>
            <a:xfrm>
              <a:off x="6617021" y="2033331"/>
              <a:ext cx="1107803" cy="84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71" extrusionOk="0">
                  <a:moveTo>
                    <a:pt x="18030" y="19454"/>
                  </a:moveTo>
                  <a:cubicBezTo>
                    <a:pt x="17963" y="19996"/>
                    <a:pt x="19394" y="20889"/>
                    <a:pt x="19531" y="19301"/>
                  </a:cubicBezTo>
                  <a:cubicBezTo>
                    <a:pt x="20145" y="12136"/>
                    <a:pt x="19088" y="10075"/>
                    <a:pt x="19088" y="10075"/>
                  </a:cubicBezTo>
                  <a:lnTo>
                    <a:pt x="17606" y="11177"/>
                  </a:lnTo>
                  <a:cubicBezTo>
                    <a:pt x="17606" y="11177"/>
                    <a:pt x="18863" y="12767"/>
                    <a:pt x="18030" y="19454"/>
                  </a:cubicBezTo>
                  <a:close/>
                  <a:moveTo>
                    <a:pt x="20733" y="6972"/>
                  </a:moveTo>
                  <a:lnTo>
                    <a:pt x="11887" y="388"/>
                  </a:lnTo>
                  <a:cubicBezTo>
                    <a:pt x="11194" y="-129"/>
                    <a:pt x="10060" y="-129"/>
                    <a:pt x="9367" y="388"/>
                  </a:cubicBezTo>
                  <a:lnTo>
                    <a:pt x="519" y="6972"/>
                  </a:lnTo>
                  <a:cubicBezTo>
                    <a:pt x="-173" y="7489"/>
                    <a:pt x="-173" y="8333"/>
                    <a:pt x="519" y="8848"/>
                  </a:cubicBezTo>
                  <a:lnTo>
                    <a:pt x="9367" y="15434"/>
                  </a:lnTo>
                  <a:cubicBezTo>
                    <a:pt x="10060" y="15950"/>
                    <a:pt x="11194" y="15950"/>
                    <a:pt x="11887" y="15434"/>
                  </a:cubicBezTo>
                  <a:lnTo>
                    <a:pt x="17606" y="11177"/>
                  </a:lnTo>
                  <a:lnTo>
                    <a:pt x="11405" y="9246"/>
                  </a:lnTo>
                  <a:cubicBezTo>
                    <a:pt x="11166" y="9325"/>
                    <a:pt x="10902" y="9369"/>
                    <a:pt x="10627" y="9369"/>
                  </a:cubicBezTo>
                  <a:cubicBezTo>
                    <a:pt x="9510" y="9369"/>
                    <a:pt x="8604" y="8653"/>
                    <a:pt x="8604" y="7770"/>
                  </a:cubicBezTo>
                  <a:cubicBezTo>
                    <a:pt x="8604" y="6886"/>
                    <a:pt x="9510" y="6170"/>
                    <a:pt x="10627" y="6170"/>
                  </a:cubicBezTo>
                  <a:cubicBezTo>
                    <a:pt x="11495" y="6170"/>
                    <a:pt x="12232" y="6603"/>
                    <a:pt x="12520" y="7209"/>
                  </a:cubicBezTo>
                  <a:lnTo>
                    <a:pt x="19088" y="10075"/>
                  </a:lnTo>
                  <a:lnTo>
                    <a:pt x="20733" y="8848"/>
                  </a:lnTo>
                  <a:cubicBezTo>
                    <a:pt x="21427" y="8333"/>
                    <a:pt x="21427" y="7489"/>
                    <a:pt x="20733" y="6972"/>
                  </a:cubicBezTo>
                  <a:close/>
                  <a:moveTo>
                    <a:pt x="3508" y="13898"/>
                  </a:moveTo>
                  <a:cubicBezTo>
                    <a:pt x="4002" y="16554"/>
                    <a:pt x="4628" y="17714"/>
                    <a:pt x="6720" y="18930"/>
                  </a:cubicBezTo>
                  <a:cubicBezTo>
                    <a:pt x="8812" y="20144"/>
                    <a:pt x="9807" y="21471"/>
                    <a:pt x="10627" y="21471"/>
                  </a:cubicBezTo>
                  <a:cubicBezTo>
                    <a:pt x="11447" y="21471"/>
                    <a:pt x="12378" y="20309"/>
                    <a:pt x="14470" y="19093"/>
                  </a:cubicBezTo>
                  <a:cubicBezTo>
                    <a:pt x="16562" y="17877"/>
                    <a:pt x="16004" y="17508"/>
                    <a:pt x="16497" y="14853"/>
                  </a:cubicBezTo>
                  <a:lnTo>
                    <a:pt x="10627" y="18646"/>
                  </a:lnTo>
                  <a:cubicBezTo>
                    <a:pt x="10627" y="18646"/>
                    <a:pt x="3508" y="13898"/>
                    <a:pt x="3508" y="13898"/>
                  </a:cubicBezTo>
                  <a:close/>
                </a:path>
              </a:pathLst>
            </a:custGeom>
            <a:solidFill>
              <a:srgbClr val="26479B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345156" y="1489603"/>
              <a:ext cx="5021344" cy="1845250"/>
            </a:xfrm>
            <a:prstGeom prst="roundRect">
              <a:avLst>
                <a:gd name="adj" fmla="val 11161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40596" y="3658346"/>
            <a:ext cx="4972804" cy="1971986"/>
            <a:chOff x="640596" y="3658346"/>
            <a:chExt cx="4972804" cy="1971986"/>
          </a:xfrm>
        </p:grpSpPr>
        <p:sp>
          <p:nvSpPr>
            <p:cNvPr id="42" name="Isosceles Triangle 26"/>
            <p:cNvSpPr/>
            <p:nvPr/>
          </p:nvSpPr>
          <p:spPr>
            <a:xfrm>
              <a:off x="4425112" y="4650503"/>
              <a:ext cx="529676" cy="23405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4" name="Group 1188"/>
            <p:cNvGrpSpPr/>
            <p:nvPr/>
          </p:nvGrpSpPr>
          <p:grpSpPr>
            <a:xfrm>
              <a:off x="4253047" y="3658346"/>
              <a:ext cx="761131" cy="661151"/>
              <a:chOff x="6127750" y="7858126"/>
              <a:chExt cx="374650" cy="325437"/>
            </a:xfrm>
            <a:solidFill>
              <a:schemeClr val="bg1"/>
            </a:solidFill>
          </p:grpSpPr>
          <p:sp>
            <p:nvSpPr>
              <p:cNvPr id="55" name="Freeform 155"/>
              <p:cNvSpPr>
                <a:spLocks noEditPoints="1"/>
              </p:cNvSpPr>
              <p:nvPr/>
            </p:nvSpPr>
            <p:spPr bwMode="auto">
              <a:xfrm>
                <a:off x="6127750" y="7929563"/>
                <a:ext cx="241300" cy="254000"/>
              </a:xfrm>
              <a:custGeom>
                <a:avLst/>
                <a:gdLst>
                  <a:gd name="T0" fmla="*/ 77 w 80"/>
                  <a:gd name="T1" fmla="*/ 48 h 84"/>
                  <a:gd name="T2" fmla="*/ 80 w 80"/>
                  <a:gd name="T3" fmla="*/ 44 h 84"/>
                  <a:gd name="T4" fmla="*/ 80 w 80"/>
                  <a:gd name="T5" fmla="*/ 40 h 84"/>
                  <a:gd name="T6" fmla="*/ 77 w 80"/>
                  <a:gd name="T7" fmla="*/ 36 h 84"/>
                  <a:gd name="T8" fmla="*/ 74 w 80"/>
                  <a:gd name="T9" fmla="*/ 36 h 84"/>
                  <a:gd name="T10" fmla="*/ 68 w 80"/>
                  <a:gd name="T11" fmla="*/ 23 h 84"/>
                  <a:gd name="T12" fmla="*/ 72 w 80"/>
                  <a:gd name="T13" fmla="*/ 19 h 84"/>
                  <a:gd name="T14" fmla="*/ 73 w 80"/>
                  <a:gd name="T15" fmla="*/ 16 h 84"/>
                  <a:gd name="T16" fmla="*/ 72 w 80"/>
                  <a:gd name="T17" fmla="*/ 14 h 84"/>
                  <a:gd name="T18" fmla="*/ 69 w 80"/>
                  <a:gd name="T19" fmla="*/ 11 h 84"/>
                  <a:gd name="T20" fmla="*/ 66 w 80"/>
                  <a:gd name="T21" fmla="*/ 10 h 84"/>
                  <a:gd name="T22" fmla="*/ 63 w 80"/>
                  <a:gd name="T23" fmla="*/ 11 h 84"/>
                  <a:gd name="T24" fmla="*/ 61 w 80"/>
                  <a:gd name="T25" fmla="*/ 14 h 84"/>
                  <a:gd name="T26" fmla="*/ 48 w 80"/>
                  <a:gd name="T27" fmla="*/ 8 h 84"/>
                  <a:gd name="T28" fmla="*/ 48 w 80"/>
                  <a:gd name="T29" fmla="*/ 4 h 84"/>
                  <a:gd name="T30" fmla="*/ 44 w 80"/>
                  <a:gd name="T31" fmla="*/ 0 h 84"/>
                  <a:gd name="T32" fmla="*/ 40 w 80"/>
                  <a:gd name="T33" fmla="*/ 0 h 84"/>
                  <a:gd name="T34" fmla="*/ 36 w 80"/>
                  <a:gd name="T35" fmla="*/ 4 h 84"/>
                  <a:gd name="T36" fmla="*/ 36 w 80"/>
                  <a:gd name="T37" fmla="*/ 8 h 84"/>
                  <a:gd name="T38" fmla="*/ 22 w 80"/>
                  <a:gd name="T39" fmla="*/ 14 h 84"/>
                  <a:gd name="T40" fmla="*/ 18 w 80"/>
                  <a:gd name="T41" fmla="*/ 11 h 84"/>
                  <a:gd name="T42" fmla="*/ 12 w 80"/>
                  <a:gd name="T43" fmla="*/ 11 h 84"/>
                  <a:gd name="T44" fmla="*/ 10 w 80"/>
                  <a:gd name="T45" fmla="*/ 14 h 84"/>
                  <a:gd name="T46" fmla="*/ 8 w 80"/>
                  <a:gd name="T47" fmla="*/ 16 h 84"/>
                  <a:gd name="T48" fmla="*/ 10 w 80"/>
                  <a:gd name="T49" fmla="*/ 19 h 84"/>
                  <a:gd name="T50" fmla="*/ 13 w 80"/>
                  <a:gd name="T51" fmla="*/ 23 h 84"/>
                  <a:gd name="T52" fmla="*/ 7 w 80"/>
                  <a:gd name="T53" fmla="*/ 36 h 84"/>
                  <a:gd name="T54" fmla="*/ 4 w 80"/>
                  <a:gd name="T55" fmla="*/ 36 h 84"/>
                  <a:gd name="T56" fmla="*/ 0 w 80"/>
                  <a:gd name="T57" fmla="*/ 40 h 84"/>
                  <a:gd name="T58" fmla="*/ 0 w 80"/>
                  <a:gd name="T59" fmla="*/ 44 h 84"/>
                  <a:gd name="T60" fmla="*/ 4 w 80"/>
                  <a:gd name="T61" fmla="*/ 48 h 84"/>
                  <a:gd name="T62" fmla="*/ 7 w 80"/>
                  <a:gd name="T63" fmla="*/ 48 h 84"/>
                  <a:gd name="T64" fmla="*/ 13 w 80"/>
                  <a:gd name="T65" fmla="*/ 61 h 84"/>
                  <a:gd name="T66" fmla="*/ 9 w 80"/>
                  <a:gd name="T67" fmla="*/ 64 h 84"/>
                  <a:gd name="T68" fmla="*/ 8 w 80"/>
                  <a:gd name="T69" fmla="*/ 67 h 84"/>
                  <a:gd name="T70" fmla="*/ 9 w 80"/>
                  <a:gd name="T71" fmla="*/ 70 h 84"/>
                  <a:gd name="T72" fmla="*/ 12 w 80"/>
                  <a:gd name="T73" fmla="*/ 73 h 84"/>
                  <a:gd name="T74" fmla="*/ 18 w 80"/>
                  <a:gd name="T75" fmla="*/ 73 h 84"/>
                  <a:gd name="T76" fmla="*/ 22 w 80"/>
                  <a:gd name="T77" fmla="*/ 70 h 84"/>
                  <a:gd name="T78" fmla="*/ 36 w 80"/>
                  <a:gd name="T79" fmla="*/ 75 h 84"/>
                  <a:gd name="T80" fmla="*/ 36 w 80"/>
                  <a:gd name="T81" fmla="*/ 80 h 84"/>
                  <a:gd name="T82" fmla="*/ 40 w 80"/>
                  <a:gd name="T83" fmla="*/ 84 h 84"/>
                  <a:gd name="T84" fmla="*/ 44 w 80"/>
                  <a:gd name="T85" fmla="*/ 84 h 84"/>
                  <a:gd name="T86" fmla="*/ 48 w 80"/>
                  <a:gd name="T87" fmla="*/ 80 h 84"/>
                  <a:gd name="T88" fmla="*/ 48 w 80"/>
                  <a:gd name="T89" fmla="*/ 75 h 84"/>
                  <a:gd name="T90" fmla="*/ 61 w 80"/>
                  <a:gd name="T91" fmla="*/ 70 h 84"/>
                  <a:gd name="T92" fmla="*/ 64 w 80"/>
                  <a:gd name="T93" fmla="*/ 73 h 84"/>
                  <a:gd name="T94" fmla="*/ 66 w 80"/>
                  <a:gd name="T95" fmla="*/ 74 h 84"/>
                  <a:gd name="T96" fmla="*/ 69 w 80"/>
                  <a:gd name="T97" fmla="*/ 73 h 84"/>
                  <a:gd name="T98" fmla="*/ 72 w 80"/>
                  <a:gd name="T99" fmla="*/ 70 h 84"/>
                  <a:gd name="T100" fmla="*/ 72 w 80"/>
                  <a:gd name="T101" fmla="*/ 64 h 84"/>
                  <a:gd name="T102" fmla="*/ 68 w 80"/>
                  <a:gd name="T103" fmla="*/ 61 h 84"/>
                  <a:gd name="T104" fmla="*/ 74 w 80"/>
                  <a:gd name="T105" fmla="*/ 48 h 84"/>
                  <a:gd name="T106" fmla="*/ 77 w 80"/>
                  <a:gd name="T107" fmla="*/ 48 h 84"/>
                  <a:gd name="T108" fmla="*/ 41 w 80"/>
                  <a:gd name="T109" fmla="*/ 60 h 84"/>
                  <a:gd name="T110" fmla="*/ 23 w 80"/>
                  <a:gd name="T111" fmla="*/ 42 h 84"/>
                  <a:gd name="T112" fmla="*/ 41 w 80"/>
                  <a:gd name="T113" fmla="*/ 24 h 84"/>
                  <a:gd name="T114" fmla="*/ 58 w 80"/>
                  <a:gd name="T115" fmla="*/ 42 h 84"/>
                  <a:gd name="T116" fmla="*/ 41 w 80"/>
                  <a:gd name="T11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84">
                    <a:moveTo>
                      <a:pt x="77" y="48"/>
                    </a:moveTo>
                    <a:cubicBezTo>
                      <a:pt x="79" y="48"/>
                      <a:pt x="80" y="46"/>
                      <a:pt x="80" y="44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37"/>
                      <a:pt x="79" y="36"/>
                      <a:pt x="77" y="36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3" y="32"/>
                      <a:pt x="71" y="26"/>
                      <a:pt x="68" y="23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9"/>
                      <a:pt x="73" y="17"/>
                      <a:pt x="73" y="16"/>
                    </a:cubicBezTo>
                    <a:cubicBezTo>
                      <a:pt x="73" y="15"/>
                      <a:pt x="72" y="14"/>
                      <a:pt x="72" y="14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8" y="10"/>
                      <a:pt x="67" y="10"/>
                      <a:pt x="66" y="10"/>
                    </a:cubicBezTo>
                    <a:cubicBezTo>
                      <a:pt x="65" y="10"/>
                      <a:pt x="64" y="10"/>
                      <a:pt x="63" y="11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57" y="11"/>
                      <a:pt x="52" y="9"/>
                      <a:pt x="48" y="8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8" y="0"/>
                      <a:pt x="36" y="2"/>
                      <a:pt x="36" y="4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28" y="9"/>
                      <a:pt x="26" y="11"/>
                      <a:pt x="22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8" y="15"/>
                      <a:pt x="8" y="16"/>
                    </a:cubicBezTo>
                    <a:cubicBezTo>
                      <a:pt x="8" y="17"/>
                      <a:pt x="9" y="18"/>
                      <a:pt x="10" y="19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0" y="26"/>
                      <a:pt x="8" y="32"/>
                      <a:pt x="7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2" y="36"/>
                      <a:pt x="0" y="38"/>
                      <a:pt x="0" y="4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52"/>
                      <a:pt x="10" y="57"/>
                      <a:pt x="13" y="61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9" y="65"/>
                      <a:pt x="8" y="66"/>
                      <a:pt x="8" y="67"/>
                    </a:cubicBezTo>
                    <a:cubicBezTo>
                      <a:pt x="8" y="68"/>
                      <a:pt x="9" y="69"/>
                      <a:pt x="9" y="70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4" y="75"/>
                      <a:pt x="16" y="75"/>
                      <a:pt x="18" y="73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6" y="72"/>
                      <a:pt x="28" y="74"/>
                      <a:pt x="36" y="75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2"/>
                      <a:pt x="38" y="84"/>
                      <a:pt x="40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6" y="84"/>
                      <a:pt x="48" y="82"/>
                      <a:pt x="48" y="80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52" y="74"/>
                      <a:pt x="57" y="72"/>
                      <a:pt x="61" y="70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4" y="74"/>
                      <a:pt x="65" y="74"/>
                      <a:pt x="66" y="74"/>
                    </a:cubicBezTo>
                    <a:cubicBezTo>
                      <a:pt x="67" y="74"/>
                      <a:pt x="68" y="74"/>
                      <a:pt x="69" y="73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3" y="69"/>
                      <a:pt x="73" y="66"/>
                      <a:pt x="72" y="64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71" y="57"/>
                      <a:pt x="73" y="52"/>
                      <a:pt x="74" y="48"/>
                    </a:cubicBezTo>
                    <a:lnTo>
                      <a:pt x="77" y="48"/>
                    </a:lnTo>
                    <a:close/>
                    <a:moveTo>
                      <a:pt x="41" y="60"/>
                    </a:moveTo>
                    <a:cubicBezTo>
                      <a:pt x="31" y="60"/>
                      <a:pt x="23" y="52"/>
                      <a:pt x="23" y="42"/>
                    </a:cubicBezTo>
                    <a:cubicBezTo>
                      <a:pt x="23" y="32"/>
                      <a:pt x="31" y="24"/>
                      <a:pt x="41" y="24"/>
                    </a:cubicBezTo>
                    <a:cubicBezTo>
                      <a:pt x="50" y="24"/>
                      <a:pt x="58" y="32"/>
                      <a:pt x="58" y="42"/>
                    </a:cubicBezTo>
                    <a:cubicBezTo>
                      <a:pt x="58" y="52"/>
                      <a:pt x="50" y="60"/>
                      <a:pt x="4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56" name="Freeform 156"/>
              <p:cNvSpPr>
                <a:spLocks noEditPoints="1"/>
              </p:cNvSpPr>
              <p:nvPr/>
            </p:nvSpPr>
            <p:spPr bwMode="auto">
              <a:xfrm>
                <a:off x="6334125" y="7858126"/>
                <a:ext cx="168275" cy="168275"/>
              </a:xfrm>
              <a:custGeom>
                <a:avLst/>
                <a:gdLst>
                  <a:gd name="T0" fmla="*/ 53 w 56"/>
                  <a:gd name="T1" fmla="*/ 24 h 56"/>
                  <a:gd name="T2" fmla="*/ 48 w 56"/>
                  <a:gd name="T3" fmla="*/ 24 h 56"/>
                  <a:gd name="T4" fmla="*/ 45 w 56"/>
                  <a:gd name="T5" fmla="*/ 17 h 56"/>
                  <a:gd name="T6" fmla="*/ 48 w 56"/>
                  <a:gd name="T7" fmla="*/ 13 h 56"/>
                  <a:gd name="T8" fmla="*/ 48 w 56"/>
                  <a:gd name="T9" fmla="*/ 9 h 56"/>
                  <a:gd name="T10" fmla="*/ 47 w 56"/>
                  <a:gd name="T11" fmla="*/ 8 h 56"/>
                  <a:gd name="T12" fmla="*/ 45 w 56"/>
                  <a:gd name="T13" fmla="*/ 7 h 56"/>
                  <a:gd name="T14" fmla="*/ 43 w 56"/>
                  <a:gd name="T15" fmla="*/ 8 h 56"/>
                  <a:gd name="T16" fmla="*/ 39 w 56"/>
                  <a:gd name="T17" fmla="*/ 11 h 56"/>
                  <a:gd name="T18" fmla="*/ 32 w 56"/>
                  <a:gd name="T19" fmla="*/ 8 h 56"/>
                  <a:gd name="T20" fmla="*/ 32 w 56"/>
                  <a:gd name="T21" fmla="*/ 3 h 56"/>
                  <a:gd name="T22" fmla="*/ 29 w 56"/>
                  <a:gd name="T23" fmla="*/ 0 h 56"/>
                  <a:gd name="T24" fmla="*/ 27 w 56"/>
                  <a:gd name="T25" fmla="*/ 0 h 56"/>
                  <a:gd name="T26" fmla="*/ 24 w 56"/>
                  <a:gd name="T27" fmla="*/ 3 h 56"/>
                  <a:gd name="T28" fmla="*/ 24 w 56"/>
                  <a:gd name="T29" fmla="*/ 8 h 56"/>
                  <a:gd name="T30" fmla="*/ 17 w 56"/>
                  <a:gd name="T31" fmla="*/ 11 h 56"/>
                  <a:gd name="T32" fmla="*/ 13 w 56"/>
                  <a:gd name="T33" fmla="*/ 8 h 56"/>
                  <a:gd name="T34" fmla="*/ 11 w 56"/>
                  <a:gd name="T35" fmla="*/ 7 h 56"/>
                  <a:gd name="T36" fmla="*/ 9 w 56"/>
                  <a:gd name="T37" fmla="*/ 8 h 56"/>
                  <a:gd name="T38" fmla="*/ 8 w 56"/>
                  <a:gd name="T39" fmla="*/ 8 h 56"/>
                  <a:gd name="T40" fmla="*/ 8 w 56"/>
                  <a:gd name="T41" fmla="*/ 13 h 56"/>
                  <a:gd name="T42" fmla="*/ 11 w 56"/>
                  <a:gd name="T43" fmla="*/ 17 h 56"/>
                  <a:gd name="T44" fmla="*/ 8 w 56"/>
                  <a:gd name="T45" fmla="*/ 24 h 56"/>
                  <a:gd name="T46" fmla="*/ 3 w 56"/>
                  <a:gd name="T47" fmla="*/ 24 h 56"/>
                  <a:gd name="T48" fmla="*/ 0 w 56"/>
                  <a:gd name="T49" fmla="*/ 27 h 56"/>
                  <a:gd name="T50" fmla="*/ 0 w 56"/>
                  <a:gd name="T51" fmla="*/ 28 h 56"/>
                  <a:gd name="T52" fmla="*/ 3 w 56"/>
                  <a:gd name="T53" fmla="*/ 32 h 56"/>
                  <a:gd name="T54" fmla="*/ 8 w 56"/>
                  <a:gd name="T55" fmla="*/ 32 h 56"/>
                  <a:gd name="T56" fmla="*/ 11 w 56"/>
                  <a:gd name="T57" fmla="*/ 39 h 56"/>
                  <a:gd name="T58" fmla="*/ 8 w 56"/>
                  <a:gd name="T59" fmla="*/ 42 h 56"/>
                  <a:gd name="T60" fmla="*/ 8 w 56"/>
                  <a:gd name="T61" fmla="*/ 47 h 56"/>
                  <a:gd name="T62" fmla="*/ 9 w 56"/>
                  <a:gd name="T63" fmla="*/ 48 h 56"/>
                  <a:gd name="T64" fmla="*/ 11 w 56"/>
                  <a:gd name="T65" fmla="*/ 49 h 56"/>
                  <a:gd name="T66" fmla="*/ 13 w 56"/>
                  <a:gd name="T67" fmla="*/ 48 h 56"/>
                  <a:gd name="T68" fmla="*/ 17 w 56"/>
                  <a:gd name="T69" fmla="*/ 45 h 56"/>
                  <a:gd name="T70" fmla="*/ 24 w 56"/>
                  <a:gd name="T71" fmla="*/ 47 h 56"/>
                  <a:gd name="T72" fmla="*/ 24 w 56"/>
                  <a:gd name="T73" fmla="*/ 52 h 56"/>
                  <a:gd name="T74" fmla="*/ 27 w 56"/>
                  <a:gd name="T75" fmla="*/ 56 h 56"/>
                  <a:gd name="T76" fmla="*/ 29 w 56"/>
                  <a:gd name="T77" fmla="*/ 56 h 56"/>
                  <a:gd name="T78" fmla="*/ 32 w 56"/>
                  <a:gd name="T79" fmla="*/ 52 h 56"/>
                  <a:gd name="T80" fmla="*/ 32 w 56"/>
                  <a:gd name="T81" fmla="*/ 47 h 56"/>
                  <a:gd name="T82" fmla="*/ 39 w 56"/>
                  <a:gd name="T83" fmla="*/ 45 h 56"/>
                  <a:gd name="T84" fmla="*/ 43 w 56"/>
                  <a:gd name="T85" fmla="*/ 48 h 56"/>
                  <a:gd name="T86" fmla="*/ 45 w 56"/>
                  <a:gd name="T87" fmla="*/ 49 h 56"/>
                  <a:gd name="T88" fmla="*/ 47 w 56"/>
                  <a:gd name="T89" fmla="*/ 48 h 56"/>
                  <a:gd name="T90" fmla="*/ 48 w 56"/>
                  <a:gd name="T91" fmla="*/ 47 h 56"/>
                  <a:gd name="T92" fmla="*/ 48 w 56"/>
                  <a:gd name="T93" fmla="*/ 42 h 56"/>
                  <a:gd name="T94" fmla="*/ 45 w 56"/>
                  <a:gd name="T95" fmla="*/ 39 h 56"/>
                  <a:gd name="T96" fmla="*/ 48 w 56"/>
                  <a:gd name="T97" fmla="*/ 32 h 56"/>
                  <a:gd name="T98" fmla="*/ 53 w 56"/>
                  <a:gd name="T99" fmla="*/ 32 h 56"/>
                  <a:gd name="T100" fmla="*/ 56 w 56"/>
                  <a:gd name="T101" fmla="*/ 28 h 56"/>
                  <a:gd name="T102" fmla="*/ 56 w 56"/>
                  <a:gd name="T103" fmla="*/ 27 h 56"/>
                  <a:gd name="T104" fmla="*/ 53 w 56"/>
                  <a:gd name="T105" fmla="*/ 24 h 56"/>
                  <a:gd name="T106" fmla="*/ 28 w 56"/>
                  <a:gd name="T107" fmla="*/ 36 h 56"/>
                  <a:gd name="T108" fmla="*/ 20 w 56"/>
                  <a:gd name="T109" fmla="*/ 28 h 56"/>
                  <a:gd name="T110" fmla="*/ 28 w 56"/>
                  <a:gd name="T111" fmla="*/ 20 h 56"/>
                  <a:gd name="T112" fmla="*/ 36 w 56"/>
                  <a:gd name="T113" fmla="*/ 28 h 56"/>
                  <a:gd name="T114" fmla="*/ 28 w 56"/>
                  <a:gd name="T115" fmla="*/ 3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6" h="56">
                    <a:moveTo>
                      <a:pt x="53" y="24"/>
                    </a:moveTo>
                    <a:cubicBezTo>
                      <a:pt x="48" y="24"/>
                      <a:pt x="48" y="24"/>
                      <a:pt x="48" y="24"/>
                    </a:cubicBezTo>
                    <a:cubicBezTo>
                      <a:pt x="47" y="20"/>
                      <a:pt x="46" y="19"/>
                      <a:pt x="45" y="17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50" y="12"/>
                      <a:pt x="50" y="10"/>
                      <a:pt x="48" y="9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7"/>
                      <a:pt x="46" y="7"/>
                      <a:pt x="45" y="7"/>
                    </a:cubicBezTo>
                    <a:cubicBezTo>
                      <a:pt x="44" y="7"/>
                      <a:pt x="43" y="7"/>
                      <a:pt x="43" y="8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7" y="10"/>
                      <a:pt x="35" y="9"/>
                      <a:pt x="32" y="8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1"/>
                      <a:pt x="30" y="0"/>
                      <a:pt x="29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4" y="1"/>
                      <a:pt x="24" y="3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9"/>
                      <a:pt x="19" y="10"/>
                      <a:pt x="17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2" y="7"/>
                      <a:pt x="11" y="7"/>
                    </a:cubicBezTo>
                    <a:cubicBezTo>
                      <a:pt x="10" y="7"/>
                      <a:pt x="9" y="7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10"/>
                      <a:pt x="6" y="12"/>
                      <a:pt x="8" y="13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9"/>
                      <a:pt x="9" y="20"/>
                      <a:pt x="8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0" y="25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2"/>
                      <a:pt x="3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6"/>
                      <a:pt x="10" y="37"/>
                      <a:pt x="11" y="39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6" y="44"/>
                      <a:pt x="6" y="46"/>
                      <a:pt x="8" y="4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9"/>
                      <a:pt x="10" y="49"/>
                      <a:pt x="11" y="49"/>
                    </a:cubicBezTo>
                    <a:cubicBezTo>
                      <a:pt x="12" y="49"/>
                      <a:pt x="13" y="49"/>
                      <a:pt x="13" y="48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9" y="46"/>
                      <a:pt x="21" y="47"/>
                      <a:pt x="24" y="47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4"/>
                      <a:pt x="26" y="56"/>
                      <a:pt x="27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0" y="56"/>
                      <a:pt x="32" y="54"/>
                      <a:pt x="32" y="52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5" y="47"/>
                      <a:pt x="37" y="46"/>
                      <a:pt x="39" y="45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9"/>
                      <a:pt x="44" y="49"/>
                      <a:pt x="45" y="49"/>
                    </a:cubicBezTo>
                    <a:cubicBezTo>
                      <a:pt x="46" y="49"/>
                      <a:pt x="47" y="49"/>
                      <a:pt x="47" y="48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50" y="46"/>
                      <a:pt x="50" y="44"/>
                      <a:pt x="48" y="42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6" y="37"/>
                      <a:pt x="47" y="36"/>
                      <a:pt x="48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4" y="32"/>
                      <a:pt x="56" y="30"/>
                      <a:pt x="56" y="28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5"/>
                      <a:pt x="54" y="24"/>
                      <a:pt x="53" y="24"/>
                    </a:cubicBezTo>
                    <a:close/>
                    <a:moveTo>
                      <a:pt x="28" y="36"/>
                    </a:moveTo>
                    <a:cubicBezTo>
                      <a:pt x="23" y="36"/>
                      <a:pt x="20" y="32"/>
                      <a:pt x="20" y="28"/>
                    </a:cubicBezTo>
                    <a:cubicBezTo>
                      <a:pt x="20" y="23"/>
                      <a:pt x="23" y="20"/>
                      <a:pt x="28" y="20"/>
                    </a:cubicBezTo>
                    <a:cubicBezTo>
                      <a:pt x="32" y="20"/>
                      <a:pt x="36" y="23"/>
                      <a:pt x="36" y="28"/>
                    </a:cubicBezTo>
                    <a:cubicBezTo>
                      <a:pt x="36" y="32"/>
                      <a:pt x="32" y="36"/>
                      <a:pt x="2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8" name="TextBox 61"/>
            <p:cNvSpPr txBox="1"/>
            <p:nvPr/>
          </p:nvSpPr>
          <p:spPr>
            <a:xfrm>
              <a:off x="2719460" y="3960312"/>
              <a:ext cx="2113815" cy="14947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公司高速发展</a:t>
              </a:r>
            </a:p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没有“协调人”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岗位人员变化快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人员年龄差距大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5" name="îṧľíḋè"/>
            <p:cNvSpPr/>
            <p:nvPr/>
          </p:nvSpPr>
          <p:spPr>
            <a:xfrm>
              <a:off x="966615" y="4384353"/>
              <a:ext cx="772390" cy="712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8" y="6750"/>
                  </a:moveTo>
                  <a:cubicBezTo>
                    <a:pt x="19938" y="7481"/>
                    <a:pt x="19530" y="8241"/>
                    <a:pt x="18712" y="9028"/>
                  </a:cubicBezTo>
                  <a:cubicBezTo>
                    <a:pt x="17894" y="9816"/>
                    <a:pt x="16875" y="10345"/>
                    <a:pt x="15655" y="10618"/>
                  </a:cubicBezTo>
                  <a:cubicBezTo>
                    <a:pt x="16295" y="9099"/>
                    <a:pt x="16616" y="7359"/>
                    <a:pt x="16616" y="5400"/>
                  </a:cubicBezTo>
                  <a:lnTo>
                    <a:pt x="19938" y="5400"/>
                  </a:lnTo>
                  <a:cubicBezTo>
                    <a:pt x="19938" y="5400"/>
                    <a:pt x="19938" y="6750"/>
                    <a:pt x="19938" y="6750"/>
                  </a:cubicBezTo>
                  <a:close/>
                  <a:moveTo>
                    <a:pt x="2889" y="9028"/>
                  </a:moveTo>
                  <a:cubicBezTo>
                    <a:pt x="2070" y="8241"/>
                    <a:pt x="1662" y="7481"/>
                    <a:pt x="1662" y="6750"/>
                  </a:cubicBezTo>
                  <a:lnTo>
                    <a:pt x="1662" y="5400"/>
                  </a:lnTo>
                  <a:lnTo>
                    <a:pt x="4984" y="5400"/>
                  </a:lnTo>
                  <a:cubicBezTo>
                    <a:pt x="4984" y="7359"/>
                    <a:pt x="5305" y="9098"/>
                    <a:pt x="5945" y="10617"/>
                  </a:cubicBezTo>
                  <a:cubicBezTo>
                    <a:pt x="4725" y="10345"/>
                    <a:pt x="3706" y="9815"/>
                    <a:pt x="2889" y="9028"/>
                  </a:cubicBezTo>
                  <a:cubicBezTo>
                    <a:pt x="2889" y="9028"/>
                    <a:pt x="2889" y="9028"/>
                    <a:pt x="2889" y="9028"/>
                  </a:cubicBezTo>
                  <a:close/>
                  <a:moveTo>
                    <a:pt x="21237" y="3993"/>
                  </a:moveTo>
                  <a:cubicBezTo>
                    <a:pt x="20994" y="3731"/>
                    <a:pt x="20700" y="3600"/>
                    <a:pt x="20354" y="3600"/>
                  </a:cubicBezTo>
                  <a:lnTo>
                    <a:pt x="16616" y="3600"/>
                  </a:lnTo>
                  <a:lnTo>
                    <a:pt x="16616" y="2250"/>
                  </a:lnTo>
                  <a:cubicBezTo>
                    <a:pt x="16616" y="1631"/>
                    <a:pt x="16413" y="1102"/>
                    <a:pt x="16006" y="661"/>
                  </a:cubicBezTo>
                  <a:cubicBezTo>
                    <a:pt x="15599" y="220"/>
                    <a:pt x="15109" y="0"/>
                    <a:pt x="14538" y="0"/>
                  </a:cubicBezTo>
                  <a:lnTo>
                    <a:pt x="7062" y="0"/>
                  </a:lnTo>
                  <a:cubicBezTo>
                    <a:pt x="6491" y="0"/>
                    <a:pt x="6001" y="220"/>
                    <a:pt x="5595" y="661"/>
                  </a:cubicBezTo>
                  <a:cubicBezTo>
                    <a:pt x="5188" y="1102"/>
                    <a:pt x="4984" y="1631"/>
                    <a:pt x="4984" y="2250"/>
                  </a:cubicBezTo>
                  <a:lnTo>
                    <a:pt x="4984" y="3600"/>
                  </a:lnTo>
                  <a:lnTo>
                    <a:pt x="1246" y="3600"/>
                  </a:lnTo>
                  <a:cubicBezTo>
                    <a:pt x="900" y="3600"/>
                    <a:pt x="606" y="3731"/>
                    <a:pt x="363" y="3993"/>
                  </a:cubicBezTo>
                  <a:cubicBezTo>
                    <a:pt x="121" y="4256"/>
                    <a:pt x="0" y="4575"/>
                    <a:pt x="0" y="4950"/>
                  </a:cubicBezTo>
                  <a:lnTo>
                    <a:pt x="0" y="6750"/>
                  </a:lnTo>
                  <a:cubicBezTo>
                    <a:pt x="0" y="7416"/>
                    <a:pt x="180" y="8086"/>
                    <a:pt x="538" y="8761"/>
                  </a:cubicBezTo>
                  <a:cubicBezTo>
                    <a:pt x="898" y="9436"/>
                    <a:pt x="1382" y="10045"/>
                    <a:pt x="1992" y="10589"/>
                  </a:cubicBezTo>
                  <a:cubicBezTo>
                    <a:pt x="2602" y="11132"/>
                    <a:pt x="3351" y="11590"/>
                    <a:pt x="4238" y="11960"/>
                  </a:cubicBezTo>
                  <a:cubicBezTo>
                    <a:pt x="5125" y="12331"/>
                    <a:pt x="6058" y="12539"/>
                    <a:pt x="7036" y="12585"/>
                  </a:cubicBezTo>
                  <a:cubicBezTo>
                    <a:pt x="7399" y="13092"/>
                    <a:pt x="7810" y="13538"/>
                    <a:pt x="8269" y="13922"/>
                  </a:cubicBezTo>
                  <a:cubicBezTo>
                    <a:pt x="8598" y="14241"/>
                    <a:pt x="8824" y="14580"/>
                    <a:pt x="8950" y="14941"/>
                  </a:cubicBezTo>
                  <a:cubicBezTo>
                    <a:pt x="9076" y="15303"/>
                    <a:pt x="9139" y="15722"/>
                    <a:pt x="9139" y="16200"/>
                  </a:cubicBezTo>
                  <a:cubicBezTo>
                    <a:pt x="9139" y="16706"/>
                    <a:pt x="9006" y="17132"/>
                    <a:pt x="8743" y="17480"/>
                  </a:cubicBezTo>
                  <a:cubicBezTo>
                    <a:pt x="8479" y="17827"/>
                    <a:pt x="8057" y="18000"/>
                    <a:pt x="7477" y="18000"/>
                  </a:cubicBezTo>
                  <a:cubicBezTo>
                    <a:pt x="6828" y="18000"/>
                    <a:pt x="6250" y="18213"/>
                    <a:pt x="5744" y="18640"/>
                  </a:cubicBezTo>
                  <a:cubicBezTo>
                    <a:pt x="5238" y="19067"/>
                    <a:pt x="4984" y="19603"/>
                    <a:pt x="4984" y="20250"/>
                  </a:cubicBezTo>
                  <a:lnTo>
                    <a:pt x="4984" y="21150"/>
                  </a:lnTo>
                  <a:cubicBezTo>
                    <a:pt x="4984" y="21281"/>
                    <a:pt x="5023" y="21389"/>
                    <a:pt x="5101" y="21474"/>
                  </a:cubicBezTo>
                  <a:cubicBezTo>
                    <a:pt x="5180" y="21558"/>
                    <a:pt x="5278" y="21600"/>
                    <a:pt x="5400" y="21600"/>
                  </a:cubicBezTo>
                  <a:lnTo>
                    <a:pt x="16200" y="21600"/>
                  </a:lnTo>
                  <a:cubicBezTo>
                    <a:pt x="16322" y="21600"/>
                    <a:pt x="16421" y="21558"/>
                    <a:pt x="16499" y="21474"/>
                  </a:cubicBezTo>
                  <a:cubicBezTo>
                    <a:pt x="16577" y="21389"/>
                    <a:pt x="16616" y="21281"/>
                    <a:pt x="16616" y="21150"/>
                  </a:cubicBezTo>
                  <a:lnTo>
                    <a:pt x="16616" y="20250"/>
                  </a:lnTo>
                  <a:cubicBezTo>
                    <a:pt x="16616" y="19603"/>
                    <a:pt x="16362" y="19067"/>
                    <a:pt x="15856" y="18640"/>
                  </a:cubicBezTo>
                  <a:cubicBezTo>
                    <a:pt x="15349" y="18213"/>
                    <a:pt x="14772" y="18000"/>
                    <a:pt x="14123" y="18000"/>
                  </a:cubicBezTo>
                  <a:cubicBezTo>
                    <a:pt x="13543" y="18000"/>
                    <a:pt x="13121" y="17827"/>
                    <a:pt x="12857" y="17480"/>
                  </a:cubicBezTo>
                  <a:cubicBezTo>
                    <a:pt x="12594" y="17132"/>
                    <a:pt x="12462" y="16706"/>
                    <a:pt x="12462" y="16200"/>
                  </a:cubicBezTo>
                  <a:cubicBezTo>
                    <a:pt x="12462" y="15722"/>
                    <a:pt x="12524" y="15303"/>
                    <a:pt x="12650" y="14941"/>
                  </a:cubicBezTo>
                  <a:cubicBezTo>
                    <a:pt x="12776" y="14580"/>
                    <a:pt x="13003" y="14241"/>
                    <a:pt x="13331" y="13922"/>
                  </a:cubicBezTo>
                  <a:cubicBezTo>
                    <a:pt x="13790" y="13537"/>
                    <a:pt x="14201" y="13092"/>
                    <a:pt x="14564" y="12585"/>
                  </a:cubicBezTo>
                  <a:cubicBezTo>
                    <a:pt x="15543" y="12539"/>
                    <a:pt x="16475" y="12331"/>
                    <a:pt x="17362" y="11960"/>
                  </a:cubicBezTo>
                  <a:cubicBezTo>
                    <a:pt x="18249" y="11590"/>
                    <a:pt x="18998" y="11132"/>
                    <a:pt x="19608" y="10589"/>
                  </a:cubicBezTo>
                  <a:cubicBezTo>
                    <a:pt x="20218" y="10045"/>
                    <a:pt x="20702" y="9436"/>
                    <a:pt x="21062" y="8761"/>
                  </a:cubicBezTo>
                  <a:cubicBezTo>
                    <a:pt x="21420" y="8086"/>
                    <a:pt x="21600" y="7416"/>
                    <a:pt x="21600" y="6750"/>
                  </a:cubicBezTo>
                  <a:lnTo>
                    <a:pt x="21600" y="4950"/>
                  </a:lnTo>
                  <a:cubicBezTo>
                    <a:pt x="21600" y="4575"/>
                    <a:pt x="21479" y="4256"/>
                    <a:pt x="21237" y="3993"/>
                  </a:cubicBezTo>
                  <a:cubicBezTo>
                    <a:pt x="21237" y="3993"/>
                    <a:pt x="21237" y="3993"/>
                    <a:pt x="21237" y="3993"/>
                  </a:cubicBezTo>
                  <a:close/>
                </a:path>
              </a:pathLst>
            </a:custGeom>
            <a:solidFill>
              <a:srgbClr val="26479B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640596" y="3785082"/>
              <a:ext cx="4972804" cy="1845250"/>
            </a:xfrm>
            <a:prstGeom prst="roundRect">
              <a:avLst>
                <a:gd name="adj" fmla="val 11161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34929" y="3727878"/>
            <a:ext cx="4972804" cy="1845250"/>
            <a:chOff x="6334929" y="3727878"/>
            <a:chExt cx="4972804" cy="1845250"/>
          </a:xfrm>
        </p:grpSpPr>
        <p:sp>
          <p:nvSpPr>
            <p:cNvPr id="45" name="Isosceles Triangle 32"/>
            <p:cNvSpPr/>
            <p:nvPr/>
          </p:nvSpPr>
          <p:spPr>
            <a:xfrm>
              <a:off x="8728515" y="4650503"/>
              <a:ext cx="529676" cy="23405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r-T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TextBox 61"/>
            <p:cNvSpPr txBox="1"/>
            <p:nvPr/>
          </p:nvSpPr>
          <p:spPr>
            <a:xfrm>
              <a:off x="8168943" y="4000210"/>
              <a:ext cx="2113815" cy="12880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营造良好的沟通氛围</a:t>
              </a:r>
            </a:p>
            <a:p>
              <a:pPr marL="0" marR="0" lvl="0" indent="0" algn="l" defTabSz="914400" rtl="0" eaLnBrk="1" fontAlgn="auto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用数据说话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沟通方式选择有术</a:t>
              </a: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4" name="íṧ1ïďè"/>
            <p:cNvSpPr/>
            <p:nvPr/>
          </p:nvSpPr>
          <p:spPr>
            <a:xfrm>
              <a:off x="6715500" y="4255356"/>
              <a:ext cx="808290" cy="84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387" extrusionOk="0">
                  <a:moveTo>
                    <a:pt x="15651" y="10439"/>
                  </a:moveTo>
                  <a:cubicBezTo>
                    <a:pt x="14876" y="10985"/>
                    <a:pt x="13809" y="10794"/>
                    <a:pt x="13267" y="10015"/>
                  </a:cubicBezTo>
                  <a:cubicBezTo>
                    <a:pt x="12724" y="9235"/>
                    <a:pt x="12913" y="8160"/>
                    <a:pt x="13688" y="7614"/>
                  </a:cubicBezTo>
                  <a:cubicBezTo>
                    <a:pt x="14302" y="7180"/>
                    <a:pt x="15100" y="7212"/>
                    <a:pt x="15674" y="7633"/>
                  </a:cubicBezTo>
                  <a:cubicBezTo>
                    <a:pt x="15386" y="7808"/>
                    <a:pt x="15187" y="7909"/>
                    <a:pt x="15149" y="7927"/>
                  </a:cubicBezTo>
                  <a:cubicBezTo>
                    <a:pt x="14829" y="8080"/>
                    <a:pt x="14692" y="8465"/>
                    <a:pt x="14842" y="8787"/>
                  </a:cubicBezTo>
                  <a:cubicBezTo>
                    <a:pt x="14952" y="9021"/>
                    <a:pt x="15183" y="9159"/>
                    <a:pt x="15425" y="9159"/>
                  </a:cubicBezTo>
                  <a:cubicBezTo>
                    <a:pt x="15515" y="9159"/>
                    <a:pt x="15608" y="9138"/>
                    <a:pt x="15698" y="9096"/>
                  </a:cubicBezTo>
                  <a:cubicBezTo>
                    <a:pt x="15903" y="8999"/>
                    <a:pt x="16125" y="8881"/>
                    <a:pt x="16356" y="8743"/>
                  </a:cubicBezTo>
                  <a:cubicBezTo>
                    <a:pt x="16460" y="9377"/>
                    <a:pt x="16209" y="10045"/>
                    <a:pt x="15651" y="10439"/>
                  </a:cubicBezTo>
                  <a:close/>
                  <a:moveTo>
                    <a:pt x="20298" y="434"/>
                  </a:moveTo>
                  <a:cubicBezTo>
                    <a:pt x="20181" y="97"/>
                    <a:pt x="19814" y="-81"/>
                    <a:pt x="19481" y="36"/>
                  </a:cubicBezTo>
                  <a:cubicBezTo>
                    <a:pt x="19146" y="153"/>
                    <a:pt x="18970" y="523"/>
                    <a:pt x="19086" y="859"/>
                  </a:cubicBezTo>
                  <a:cubicBezTo>
                    <a:pt x="20075" y="3715"/>
                    <a:pt x="18112" y="5846"/>
                    <a:pt x="16617" y="6988"/>
                  </a:cubicBezTo>
                  <a:lnTo>
                    <a:pt x="16012" y="6118"/>
                  </a:lnTo>
                  <a:cubicBezTo>
                    <a:pt x="15810" y="5827"/>
                    <a:pt x="15355" y="5583"/>
                    <a:pt x="15003" y="5578"/>
                  </a:cubicBezTo>
                  <a:lnTo>
                    <a:pt x="11612" y="5594"/>
                  </a:lnTo>
                  <a:cubicBezTo>
                    <a:pt x="11260" y="5588"/>
                    <a:pt x="10735" y="5751"/>
                    <a:pt x="10445" y="5955"/>
                  </a:cubicBezTo>
                  <a:lnTo>
                    <a:pt x="457" y="13000"/>
                  </a:lnTo>
                  <a:cubicBezTo>
                    <a:pt x="-27" y="13341"/>
                    <a:pt x="-145" y="14013"/>
                    <a:pt x="194" y="14500"/>
                  </a:cubicBezTo>
                  <a:lnTo>
                    <a:pt x="4734" y="21032"/>
                  </a:lnTo>
                  <a:cubicBezTo>
                    <a:pt x="5073" y="21519"/>
                    <a:pt x="5618" y="21461"/>
                    <a:pt x="6101" y="21120"/>
                  </a:cubicBezTo>
                  <a:lnTo>
                    <a:pt x="16090" y="14075"/>
                  </a:lnTo>
                  <a:cubicBezTo>
                    <a:pt x="16378" y="13870"/>
                    <a:pt x="16709" y="13429"/>
                    <a:pt x="16826" y="13093"/>
                  </a:cubicBezTo>
                  <a:lnTo>
                    <a:pt x="17888" y="9729"/>
                  </a:lnTo>
                  <a:cubicBezTo>
                    <a:pt x="18003" y="9393"/>
                    <a:pt x="17932" y="8880"/>
                    <a:pt x="17730" y="8589"/>
                  </a:cubicBezTo>
                  <a:lnTo>
                    <a:pt x="17361" y="8058"/>
                  </a:lnTo>
                  <a:cubicBezTo>
                    <a:pt x="19371" y="6513"/>
                    <a:pt x="21455" y="3778"/>
                    <a:pt x="20298" y="434"/>
                  </a:cubicBezTo>
                  <a:close/>
                </a:path>
              </a:pathLst>
            </a:custGeom>
            <a:solidFill>
              <a:srgbClr val="26479B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6334929" y="3727878"/>
              <a:ext cx="4972804" cy="1845250"/>
            </a:xfrm>
            <a:prstGeom prst="roundRect">
              <a:avLst>
                <a:gd name="adj" fmla="val 11161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5151470" y="2704495"/>
            <a:ext cx="1208539" cy="1208539"/>
            <a:chOff x="5498695" y="1311656"/>
            <a:chExt cx="1208539" cy="1208539"/>
          </a:xfrm>
        </p:grpSpPr>
        <p:sp>
          <p:nvSpPr>
            <p:cNvPr id="55" name="椭圆 54"/>
            <p:cNvSpPr/>
            <p:nvPr/>
          </p:nvSpPr>
          <p:spPr>
            <a:xfrm>
              <a:off x="5498695" y="1311656"/>
              <a:ext cx="1208539" cy="120853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56" name="AutoShape 52"/>
            <p:cNvSpPr/>
            <p:nvPr/>
          </p:nvSpPr>
          <p:spPr bwMode="auto">
            <a:xfrm>
              <a:off x="5825791" y="1586038"/>
              <a:ext cx="554346" cy="5522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599" y="14810"/>
                    <a:pt x="21599" y="15115"/>
                  </a:cubicBezTo>
                  <a:lnTo>
                    <a:pt x="21599" y="20504"/>
                  </a:lnTo>
                  <a:cubicBezTo>
                    <a:pt x="21599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8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8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29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112224" y="2704495"/>
            <a:ext cx="1208539" cy="1208539"/>
            <a:chOff x="5503454" y="3894883"/>
            <a:chExt cx="1208539" cy="1208539"/>
          </a:xfrm>
        </p:grpSpPr>
        <p:sp>
          <p:nvSpPr>
            <p:cNvPr id="61" name="椭圆 60"/>
            <p:cNvSpPr/>
            <p:nvPr/>
          </p:nvSpPr>
          <p:spPr>
            <a:xfrm>
              <a:off x="5503454" y="3894883"/>
              <a:ext cx="1208539" cy="120853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62" name="Freeform 460"/>
            <p:cNvSpPr>
              <a:spLocks noChangeArrowheads="1"/>
            </p:cNvSpPr>
            <p:nvPr/>
          </p:nvSpPr>
          <p:spPr bwMode="auto">
            <a:xfrm>
              <a:off x="5860105" y="4283709"/>
              <a:ext cx="441833" cy="441948"/>
            </a:xfrm>
            <a:custGeom>
              <a:avLst/>
              <a:gdLst>
                <a:gd name="T0" fmla="*/ 920 w 929"/>
                <a:gd name="T1" fmla="*/ 9 h 930"/>
                <a:gd name="T2" fmla="*/ 644 w 929"/>
                <a:gd name="T3" fmla="*/ 67 h 930"/>
                <a:gd name="T4" fmla="*/ 518 w 929"/>
                <a:gd name="T5" fmla="*/ 159 h 930"/>
                <a:gd name="T6" fmla="*/ 293 w 929"/>
                <a:gd name="T7" fmla="*/ 427 h 930"/>
                <a:gd name="T8" fmla="*/ 126 w 929"/>
                <a:gd name="T9" fmla="*/ 427 h 930"/>
                <a:gd name="T10" fmla="*/ 42 w 929"/>
                <a:gd name="T11" fmla="*/ 536 h 930"/>
                <a:gd name="T12" fmla="*/ 176 w 929"/>
                <a:gd name="T13" fmla="*/ 569 h 930"/>
                <a:gd name="T14" fmla="*/ 184 w 929"/>
                <a:gd name="T15" fmla="*/ 594 h 930"/>
                <a:gd name="T16" fmla="*/ 159 w 929"/>
                <a:gd name="T17" fmla="*/ 636 h 930"/>
                <a:gd name="T18" fmla="*/ 209 w 929"/>
                <a:gd name="T19" fmla="*/ 711 h 930"/>
                <a:gd name="T20" fmla="*/ 293 w 929"/>
                <a:gd name="T21" fmla="*/ 770 h 930"/>
                <a:gd name="T22" fmla="*/ 335 w 929"/>
                <a:gd name="T23" fmla="*/ 744 h 930"/>
                <a:gd name="T24" fmla="*/ 351 w 929"/>
                <a:gd name="T25" fmla="*/ 744 h 930"/>
                <a:gd name="T26" fmla="*/ 385 w 929"/>
                <a:gd name="T27" fmla="*/ 878 h 930"/>
                <a:gd name="T28" fmla="*/ 502 w 929"/>
                <a:gd name="T29" fmla="*/ 803 h 930"/>
                <a:gd name="T30" fmla="*/ 502 w 929"/>
                <a:gd name="T31" fmla="*/ 636 h 930"/>
                <a:gd name="T32" fmla="*/ 769 w 929"/>
                <a:gd name="T33" fmla="*/ 402 h 930"/>
                <a:gd name="T34" fmla="*/ 861 w 929"/>
                <a:gd name="T35" fmla="*/ 276 h 930"/>
                <a:gd name="T36" fmla="*/ 920 w 929"/>
                <a:gd name="T37" fmla="*/ 9 h 930"/>
                <a:gd name="T38" fmla="*/ 652 w 929"/>
                <a:gd name="T39" fmla="*/ 352 h 930"/>
                <a:gd name="T40" fmla="*/ 577 w 929"/>
                <a:gd name="T41" fmla="*/ 268 h 930"/>
                <a:gd name="T42" fmla="*/ 652 w 929"/>
                <a:gd name="T43" fmla="*/ 193 h 930"/>
                <a:gd name="T44" fmla="*/ 728 w 929"/>
                <a:gd name="T45" fmla="*/ 268 h 930"/>
                <a:gd name="T46" fmla="*/ 652 w 929"/>
                <a:gd name="T47" fmla="*/ 352 h 930"/>
                <a:gd name="T48" fmla="*/ 259 w 929"/>
                <a:gd name="T49" fmla="*/ 803 h 930"/>
                <a:gd name="T50" fmla="*/ 276 w 929"/>
                <a:gd name="T51" fmla="*/ 811 h 930"/>
                <a:gd name="T52" fmla="*/ 251 w 929"/>
                <a:gd name="T53" fmla="*/ 845 h 930"/>
                <a:gd name="T54" fmla="*/ 8 w 929"/>
                <a:gd name="T55" fmla="*/ 920 h 930"/>
                <a:gd name="T56" fmla="*/ 84 w 929"/>
                <a:gd name="T57" fmla="*/ 678 h 930"/>
                <a:gd name="T58" fmla="*/ 109 w 929"/>
                <a:gd name="T59" fmla="*/ 653 h 930"/>
                <a:gd name="T60" fmla="*/ 126 w 929"/>
                <a:gd name="T61" fmla="*/ 669 h 930"/>
                <a:gd name="T62" fmla="*/ 75 w 929"/>
                <a:gd name="T63" fmla="*/ 853 h 930"/>
                <a:gd name="T64" fmla="*/ 259 w 929"/>
                <a:gd name="T65" fmla="*/ 803 h 930"/>
                <a:gd name="T66" fmla="*/ 259 w 929"/>
                <a:gd name="T67" fmla="*/ 803 h 930"/>
                <a:gd name="T68" fmla="*/ 259 w 929"/>
                <a:gd name="T69" fmla="*/ 803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9" h="930">
                  <a:moveTo>
                    <a:pt x="920" y="9"/>
                  </a:moveTo>
                  <a:cubicBezTo>
                    <a:pt x="920" y="9"/>
                    <a:pt x="786" y="0"/>
                    <a:pt x="644" y="67"/>
                  </a:cubicBezTo>
                  <a:cubicBezTo>
                    <a:pt x="602" y="92"/>
                    <a:pt x="560" y="118"/>
                    <a:pt x="518" y="159"/>
                  </a:cubicBezTo>
                  <a:cubicBezTo>
                    <a:pt x="460" y="218"/>
                    <a:pt x="368" y="335"/>
                    <a:pt x="293" y="427"/>
                  </a:cubicBezTo>
                  <a:cubicBezTo>
                    <a:pt x="126" y="427"/>
                    <a:pt x="126" y="427"/>
                    <a:pt x="126" y="427"/>
                  </a:cubicBezTo>
                  <a:cubicBezTo>
                    <a:pt x="42" y="536"/>
                    <a:pt x="42" y="536"/>
                    <a:pt x="42" y="536"/>
                  </a:cubicBezTo>
                  <a:cubicBezTo>
                    <a:pt x="176" y="569"/>
                    <a:pt x="176" y="569"/>
                    <a:pt x="176" y="569"/>
                  </a:cubicBezTo>
                  <a:cubicBezTo>
                    <a:pt x="176" y="577"/>
                    <a:pt x="176" y="586"/>
                    <a:pt x="184" y="594"/>
                  </a:cubicBezTo>
                  <a:cubicBezTo>
                    <a:pt x="159" y="636"/>
                    <a:pt x="159" y="636"/>
                    <a:pt x="159" y="636"/>
                  </a:cubicBezTo>
                  <a:cubicBezTo>
                    <a:pt x="159" y="636"/>
                    <a:pt x="151" y="653"/>
                    <a:pt x="209" y="711"/>
                  </a:cubicBezTo>
                  <a:cubicBezTo>
                    <a:pt x="268" y="770"/>
                    <a:pt x="293" y="770"/>
                    <a:pt x="293" y="770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43" y="744"/>
                    <a:pt x="351" y="744"/>
                    <a:pt x="351" y="744"/>
                  </a:cubicBezTo>
                  <a:cubicBezTo>
                    <a:pt x="385" y="878"/>
                    <a:pt x="385" y="878"/>
                    <a:pt x="385" y="878"/>
                  </a:cubicBezTo>
                  <a:cubicBezTo>
                    <a:pt x="502" y="803"/>
                    <a:pt x="502" y="803"/>
                    <a:pt x="502" y="803"/>
                  </a:cubicBezTo>
                  <a:cubicBezTo>
                    <a:pt x="502" y="636"/>
                    <a:pt x="502" y="636"/>
                    <a:pt x="502" y="636"/>
                  </a:cubicBezTo>
                  <a:cubicBezTo>
                    <a:pt x="594" y="561"/>
                    <a:pt x="711" y="460"/>
                    <a:pt x="769" y="402"/>
                  </a:cubicBezTo>
                  <a:cubicBezTo>
                    <a:pt x="811" y="368"/>
                    <a:pt x="836" y="318"/>
                    <a:pt x="861" y="276"/>
                  </a:cubicBezTo>
                  <a:cubicBezTo>
                    <a:pt x="928" y="142"/>
                    <a:pt x="920" y="9"/>
                    <a:pt x="920" y="9"/>
                  </a:cubicBezTo>
                  <a:close/>
                  <a:moveTo>
                    <a:pt x="652" y="352"/>
                  </a:moveTo>
                  <a:cubicBezTo>
                    <a:pt x="610" y="352"/>
                    <a:pt x="577" y="310"/>
                    <a:pt x="577" y="268"/>
                  </a:cubicBezTo>
                  <a:cubicBezTo>
                    <a:pt x="577" y="226"/>
                    <a:pt x="610" y="193"/>
                    <a:pt x="652" y="193"/>
                  </a:cubicBezTo>
                  <a:cubicBezTo>
                    <a:pt x="694" y="193"/>
                    <a:pt x="728" y="226"/>
                    <a:pt x="728" y="268"/>
                  </a:cubicBezTo>
                  <a:cubicBezTo>
                    <a:pt x="728" y="310"/>
                    <a:pt x="694" y="352"/>
                    <a:pt x="652" y="352"/>
                  </a:cubicBezTo>
                  <a:close/>
                  <a:moveTo>
                    <a:pt x="259" y="803"/>
                  </a:moveTo>
                  <a:cubicBezTo>
                    <a:pt x="259" y="811"/>
                    <a:pt x="268" y="811"/>
                    <a:pt x="276" y="811"/>
                  </a:cubicBezTo>
                  <a:cubicBezTo>
                    <a:pt x="268" y="820"/>
                    <a:pt x="259" y="837"/>
                    <a:pt x="251" y="845"/>
                  </a:cubicBezTo>
                  <a:cubicBezTo>
                    <a:pt x="167" y="929"/>
                    <a:pt x="8" y="920"/>
                    <a:pt x="8" y="920"/>
                  </a:cubicBezTo>
                  <a:cubicBezTo>
                    <a:pt x="8" y="920"/>
                    <a:pt x="0" y="761"/>
                    <a:pt x="84" y="678"/>
                  </a:cubicBezTo>
                  <a:cubicBezTo>
                    <a:pt x="92" y="669"/>
                    <a:pt x="100" y="661"/>
                    <a:pt x="109" y="653"/>
                  </a:cubicBezTo>
                  <a:cubicBezTo>
                    <a:pt x="117" y="661"/>
                    <a:pt x="117" y="661"/>
                    <a:pt x="126" y="669"/>
                  </a:cubicBezTo>
                  <a:cubicBezTo>
                    <a:pt x="67" y="744"/>
                    <a:pt x="75" y="853"/>
                    <a:pt x="75" y="853"/>
                  </a:cubicBezTo>
                  <a:cubicBezTo>
                    <a:pt x="75" y="853"/>
                    <a:pt x="184" y="862"/>
                    <a:pt x="259" y="803"/>
                  </a:cubicBezTo>
                  <a:close/>
                  <a:moveTo>
                    <a:pt x="259" y="803"/>
                  </a:moveTo>
                  <a:lnTo>
                    <a:pt x="259" y="8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</p:grpSp>
      <p:graphicFrame>
        <p:nvGraphicFramePr>
          <p:cNvPr id="7556099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975949" y="1852930"/>
          <a:ext cx="7522845" cy="3663950"/>
        </p:xfrm>
        <a:graphic>
          <a:graphicData uri="http://schemas.openxmlformats.org/drawingml/2006/table">
            <a:tbl>
              <a:tblPr/>
              <a:tblGrid>
                <a:gridCol w="2507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3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考虑教育程度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多大年龄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工作经验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什么性格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脾气怎么样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是否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重面子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4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什么样的价值观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是否心存偏见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是否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心中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存有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一把尺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1384074" y="2026377"/>
            <a:ext cx="1264778" cy="3336415"/>
            <a:chOff x="1567543" y="2026377"/>
            <a:chExt cx="1264778" cy="3336415"/>
          </a:xfrm>
        </p:grpSpPr>
        <p:sp>
          <p:nvSpPr>
            <p:cNvPr id="2" name="对话气泡: 圆角矩形 1"/>
            <p:cNvSpPr/>
            <p:nvPr/>
          </p:nvSpPr>
          <p:spPr>
            <a:xfrm>
              <a:off x="1567543" y="2026377"/>
              <a:ext cx="1264778" cy="3336415"/>
            </a:xfrm>
            <a:custGeom>
              <a:avLst/>
              <a:gdLst>
                <a:gd name="connsiteX0" fmla="*/ 0 w 1170433"/>
                <a:gd name="connsiteY0" fmla="*/ 195076 h 3336415"/>
                <a:gd name="connsiteX1" fmla="*/ 195076 w 1170433"/>
                <a:gd name="connsiteY1" fmla="*/ 0 h 3336415"/>
                <a:gd name="connsiteX2" fmla="*/ 682753 w 1170433"/>
                <a:gd name="connsiteY2" fmla="*/ 0 h 3336415"/>
                <a:gd name="connsiteX3" fmla="*/ 682753 w 1170433"/>
                <a:gd name="connsiteY3" fmla="*/ 0 h 3336415"/>
                <a:gd name="connsiteX4" fmla="*/ 975361 w 1170433"/>
                <a:gd name="connsiteY4" fmla="*/ 0 h 3336415"/>
                <a:gd name="connsiteX5" fmla="*/ 975357 w 1170433"/>
                <a:gd name="connsiteY5" fmla="*/ 0 h 3336415"/>
                <a:gd name="connsiteX6" fmla="*/ 1170433 w 1170433"/>
                <a:gd name="connsiteY6" fmla="*/ 195076 h 3336415"/>
                <a:gd name="connsiteX7" fmla="*/ 1170433 w 1170433"/>
                <a:gd name="connsiteY7" fmla="*/ 556069 h 3336415"/>
                <a:gd name="connsiteX8" fmla="*/ 1624081 w 1170433"/>
                <a:gd name="connsiteY8" fmla="*/ 921384 h 3336415"/>
                <a:gd name="connsiteX9" fmla="*/ 1170433 w 1170433"/>
                <a:gd name="connsiteY9" fmla="*/ 1390173 h 3336415"/>
                <a:gd name="connsiteX10" fmla="*/ 1170433 w 1170433"/>
                <a:gd name="connsiteY10" fmla="*/ 3141339 h 3336415"/>
                <a:gd name="connsiteX11" fmla="*/ 975357 w 1170433"/>
                <a:gd name="connsiteY11" fmla="*/ 3336415 h 3336415"/>
                <a:gd name="connsiteX12" fmla="*/ 975361 w 1170433"/>
                <a:gd name="connsiteY12" fmla="*/ 3336415 h 3336415"/>
                <a:gd name="connsiteX13" fmla="*/ 682753 w 1170433"/>
                <a:gd name="connsiteY13" fmla="*/ 3336415 h 3336415"/>
                <a:gd name="connsiteX14" fmla="*/ 682753 w 1170433"/>
                <a:gd name="connsiteY14" fmla="*/ 3336415 h 3336415"/>
                <a:gd name="connsiteX15" fmla="*/ 195076 w 1170433"/>
                <a:gd name="connsiteY15" fmla="*/ 3336415 h 3336415"/>
                <a:gd name="connsiteX16" fmla="*/ 0 w 1170433"/>
                <a:gd name="connsiteY16" fmla="*/ 3141339 h 3336415"/>
                <a:gd name="connsiteX17" fmla="*/ 0 w 1170433"/>
                <a:gd name="connsiteY17" fmla="*/ 1390173 h 3336415"/>
                <a:gd name="connsiteX18" fmla="*/ 0 w 1170433"/>
                <a:gd name="connsiteY18" fmla="*/ 556069 h 3336415"/>
                <a:gd name="connsiteX19" fmla="*/ 0 w 1170433"/>
                <a:gd name="connsiteY19" fmla="*/ 556069 h 3336415"/>
                <a:gd name="connsiteX20" fmla="*/ 0 w 1170433"/>
                <a:gd name="connsiteY20" fmla="*/ 195076 h 3336415"/>
                <a:gd name="connsiteX0-1" fmla="*/ 0 w 1624081"/>
                <a:gd name="connsiteY0-2" fmla="*/ 195076 h 3336415"/>
                <a:gd name="connsiteX1-3" fmla="*/ 195076 w 1624081"/>
                <a:gd name="connsiteY1-4" fmla="*/ 0 h 3336415"/>
                <a:gd name="connsiteX2-5" fmla="*/ 682753 w 1624081"/>
                <a:gd name="connsiteY2-6" fmla="*/ 0 h 3336415"/>
                <a:gd name="connsiteX3-7" fmla="*/ 682753 w 1624081"/>
                <a:gd name="connsiteY3-8" fmla="*/ 0 h 3336415"/>
                <a:gd name="connsiteX4-9" fmla="*/ 975361 w 1624081"/>
                <a:gd name="connsiteY4-10" fmla="*/ 0 h 3336415"/>
                <a:gd name="connsiteX5-11" fmla="*/ 975357 w 1624081"/>
                <a:gd name="connsiteY5-12" fmla="*/ 0 h 3336415"/>
                <a:gd name="connsiteX6-13" fmla="*/ 1170433 w 1624081"/>
                <a:gd name="connsiteY6-14" fmla="*/ 195076 h 3336415"/>
                <a:gd name="connsiteX7-15" fmla="*/ 1170433 w 1624081"/>
                <a:gd name="connsiteY7-16" fmla="*/ 556069 h 3336415"/>
                <a:gd name="connsiteX8-17" fmla="*/ 1624081 w 1624081"/>
                <a:gd name="connsiteY8-18" fmla="*/ 921384 h 3336415"/>
                <a:gd name="connsiteX9-19" fmla="*/ 1145033 w 1624081"/>
                <a:gd name="connsiteY9-20" fmla="*/ 2329973 h 3336415"/>
                <a:gd name="connsiteX10-21" fmla="*/ 1170433 w 1624081"/>
                <a:gd name="connsiteY10-22" fmla="*/ 3141339 h 3336415"/>
                <a:gd name="connsiteX11-23" fmla="*/ 975357 w 1624081"/>
                <a:gd name="connsiteY11-24" fmla="*/ 3336415 h 3336415"/>
                <a:gd name="connsiteX12-25" fmla="*/ 975361 w 1624081"/>
                <a:gd name="connsiteY12-26" fmla="*/ 3336415 h 3336415"/>
                <a:gd name="connsiteX13-27" fmla="*/ 682753 w 1624081"/>
                <a:gd name="connsiteY13-28" fmla="*/ 3336415 h 3336415"/>
                <a:gd name="connsiteX14-29" fmla="*/ 682753 w 1624081"/>
                <a:gd name="connsiteY14-30" fmla="*/ 3336415 h 3336415"/>
                <a:gd name="connsiteX15-31" fmla="*/ 195076 w 1624081"/>
                <a:gd name="connsiteY15-32" fmla="*/ 3336415 h 3336415"/>
                <a:gd name="connsiteX16-33" fmla="*/ 0 w 1624081"/>
                <a:gd name="connsiteY16-34" fmla="*/ 3141339 h 3336415"/>
                <a:gd name="connsiteX17-35" fmla="*/ 0 w 1624081"/>
                <a:gd name="connsiteY17-36" fmla="*/ 1390173 h 3336415"/>
                <a:gd name="connsiteX18-37" fmla="*/ 0 w 1624081"/>
                <a:gd name="connsiteY18-38" fmla="*/ 556069 h 3336415"/>
                <a:gd name="connsiteX19-39" fmla="*/ 0 w 1624081"/>
                <a:gd name="connsiteY19-40" fmla="*/ 556069 h 3336415"/>
                <a:gd name="connsiteX20-41" fmla="*/ 0 w 1624081"/>
                <a:gd name="connsiteY20-42" fmla="*/ 195076 h 3336415"/>
                <a:gd name="connsiteX0-43" fmla="*/ 0 w 1624081"/>
                <a:gd name="connsiteY0-44" fmla="*/ 195076 h 3336415"/>
                <a:gd name="connsiteX1-45" fmla="*/ 195076 w 1624081"/>
                <a:gd name="connsiteY1-46" fmla="*/ 0 h 3336415"/>
                <a:gd name="connsiteX2-47" fmla="*/ 682753 w 1624081"/>
                <a:gd name="connsiteY2-48" fmla="*/ 0 h 3336415"/>
                <a:gd name="connsiteX3-49" fmla="*/ 682753 w 1624081"/>
                <a:gd name="connsiteY3-50" fmla="*/ 0 h 3336415"/>
                <a:gd name="connsiteX4-51" fmla="*/ 975361 w 1624081"/>
                <a:gd name="connsiteY4-52" fmla="*/ 0 h 3336415"/>
                <a:gd name="connsiteX5-53" fmla="*/ 975357 w 1624081"/>
                <a:gd name="connsiteY5-54" fmla="*/ 0 h 3336415"/>
                <a:gd name="connsiteX6-55" fmla="*/ 1170433 w 1624081"/>
                <a:gd name="connsiteY6-56" fmla="*/ 195076 h 3336415"/>
                <a:gd name="connsiteX7-57" fmla="*/ 1170433 w 1624081"/>
                <a:gd name="connsiteY7-58" fmla="*/ 1432369 h 3336415"/>
                <a:gd name="connsiteX8-59" fmla="*/ 1624081 w 1624081"/>
                <a:gd name="connsiteY8-60" fmla="*/ 921384 h 3336415"/>
                <a:gd name="connsiteX9-61" fmla="*/ 1145033 w 1624081"/>
                <a:gd name="connsiteY9-62" fmla="*/ 2329973 h 3336415"/>
                <a:gd name="connsiteX10-63" fmla="*/ 1170433 w 1624081"/>
                <a:gd name="connsiteY10-64" fmla="*/ 3141339 h 3336415"/>
                <a:gd name="connsiteX11-65" fmla="*/ 975357 w 1624081"/>
                <a:gd name="connsiteY11-66" fmla="*/ 3336415 h 3336415"/>
                <a:gd name="connsiteX12-67" fmla="*/ 975361 w 1624081"/>
                <a:gd name="connsiteY12-68" fmla="*/ 3336415 h 3336415"/>
                <a:gd name="connsiteX13-69" fmla="*/ 682753 w 1624081"/>
                <a:gd name="connsiteY13-70" fmla="*/ 3336415 h 3336415"/>
                <a:gd name="connsiteX14-71" fmla="*/ 682753 w 1624081"/>
                <a:gd name="connsiteY14-72" fmla="*/ 3336415 h 3336415"/>
                <a:gd name="connsiteX15-73" fmla="*/ 195076 w 1624081"/>
                <a:gd name="connsiteY15-74" fmla="*/ 3336415 h 3336415"/>
                <a:gd name="connsiteX16-75" fmla="*/ 0 w 1624081"/>
                <a:gd name="connsiteY16-76" fmla="*/ 3141339 h 3336415"/>
                <a:gd name="connsiteX17-77" fmla="*/ 0 w 1624081"/>
                <a:gd name="connsiteY17-78" fmla="*/ 1390173 h 3336415"/>
                <a:gd name="connsiteX18-79" fmla="*/ 0 w 1624081"/>
                <a:gd name="connsiteY18-80" fmla="*/ 556069 h 3336415"/>
                <a:gd name="connsiteX19-81" fmla="*/ 0 w 1624081"/>
                <a:gd name="connsiteY19-82" fmla="*/ 556069 h 3336415"/>
                <a:gd name="connsiteX20-83" fmla="*/ 0 w 1624081"/>
                <a:gd name="connsiteY20-84" fmla="*/ 195076 h 3336415"/>
                <a:gd name="connsiteX0-85" fmla="*/ 0 w 1776481"/>
                <a:gd name="connsiteY0-86" fmla="*/ 195076 h 3336415"/>
                <a:gd name="connsiteX1-87" fmla="*/ 195076 w 1776481"/>
                <a:gd name="connsiteY1-88" fmla="*/ 0 h 3336415"/>
                <a:gd name="connsiteX2-89" fmla="*/ 682753 w 1776481"/>
                <a:gd name="connsiteY2-90" fmla="*/ 0 h 3336415"/>
                <a:gd name="connsiteX3-91" fmla="*/ 682753 w 1776481"/>
                <a:gd name="connsiteY3-92" fmla="*/ 0 h 3336415"/>
                <a:gd name="connsiteX4-93" fmla="*/ 975361 w 1776481"/>
                <a:gd name="connsiteY4-94" fmla="*/ 0 h 3336415"/>
                <a:gd name="connsiteX5-95" fmla="*/ 975357 w 1776481"/>
                <a:gd name="connsiteY5-96" fmla="*/ 0 h 3336415"/>
                <a:gd name="connsiteX6-97" fmla="*/ 1170433 w 1776481"/>
                <a:gd name="connsiteY6-98" fmla="*/ 195076 h 3336415"/>
                <a:gd name="connsiteX7-99" fmla="*/ 1170433 w 1776481"/>
                <a:gd name="connsiteY7-100" fmla="*/ 1432369 h 3336415"/>
                <a:gd name="connsiteX8-101" fmla="*/ 1776481 w 1776481"/>
                <a:gd name="connsiteY8-102" fmla="*/ 1823084 h 3336415"/>
                <a:gd name="connsiteX9-103" fmla="*/ 1145033 w 1776481"/>
                <a:gd name="connsiteY9-104" fmla="*/ 2329973 h 3336415"/>
                <a:gd name="connsiteX10-105" fmla="*/ 1170433 w 1776481"/>
                <a:gd name="connsiteY10-106" fmla="*/ 3141339 h 3336415"/>
                <a:gd name="connsiteX11-107" fmla="*/ 975357 w 1776481"/>
                <a:gd name="connsiteY11-108" fmla="*/ 3336415 h 3336415"/>
                <a:gd name="connsiteX12-109" fmla="*/ 975361 w 1776481"/>
                <a:gd name="connsiteY12-110" fmla="*/ 3336415 h 3336415"/>
                <a:gd name="connsiteX13-111" fmla="*/ 682753 w 1776481"/>
                <a:gd name="connsiteY13-112" fmla="*/ 3336415 h 3336415"/>
                <a:gd name="connsiteX14-113" fmla="*/ 682753 w 1776481"/>
                <a:gd name="connsiteY14-114" fmla="*/ 3336415 h 3336415"/>
                <a:gd name="connsiteX15-115" fmla="*/ 195076 w 1776481"/>
                <a:gd name="connsiteY15-116" fmla="*/ 3336415 h 3336415"/>
                <a:gd name="connsiteX16-117" fmla="*/ 0 w 1776481"/>
                <a:gd name="connsiteY16-118" fmla="*/ 3141339 h 3336415"/>
                <a:gd name="connsiteX17-119" fmla="*/ 0 w 1776481"/>
                <a:gd name="connsiteY17-120" fmla="*/ 1390173 h 3336415"/>
                <a:gd name="connsiteX18-121" fmla="*/ 0 w 1776481"/>
                <a:gd name="connsiteY18-122" fmla="*/ 556069 h 3336415"/>
                <a:gd name="connsiteX19-123" fmla="*/ 0 w 1776481"/>
                <a:gd name="connsiteY19-124" fmla="*/ 556069 h 3336415"/>
                <a:gd name="connsiteX20-125" fmla="*/ 0 w 1776481"/>
                <a:gd name="connsiteY20-126" fmla="*/ 195076 h 3336415"/>
                <a:gd name="connsiteX0-127" fmla="*/ 0 w 1776481"/>
                <a:gd name="connsiteY0-128" fmla="*/ 195076 h 3336415"/>
                <a:gd name="connsiteX1-129" fmla="*/ 195076 w 1776481"/>
                <a:gd name="connsiteY1-130" fmla="*/ 0 h 3336415"/>
                <a:gd name="connsiteX2-131" fmla="*/ 682753 w 1776481"/>
                <a:gd name="connsiteY2-132" fmla="*/ 0 h 3336415"/>
                <a:gd name="connsiteX3-133" fmla="*/ 682753 w 1776481"/>
                <a:gd name="connsiteY3-134" fmla="*/ 0 h 3336415"/>
                <a:gd name="connsiteX4-135" fmla="*/ 975361 w 1776481"/>
                <a:gd name="connsiteY4-136" fmla="*/ 0 h 3336415"/>
                <a:gd name="connsiteX5-137" fmla="*/ 975357 w 1776481"/>
                <a:gd name="connsiteY5-138" fmla="*/ 0 h 3336415"/>
                <a:gd name="connsiteX6-139" fmla="*/ 1170433 w 1776481"/>
                <a:gd name="connsiteY6-140" fmla="*/ 195076 h 3336415"/>
                <a:gd name="connsiteX7-141" fmla="*/ 1170433 w 1776481"/>
                <a:gd name="connsiteY7-142" fmla="*/ 1038669 h 3336415"/>
                <a:gd name="connsiteX8-143" fmla="*/ 1776481 w 1776481"/>
                <a:gd name="connsiteY8-144" fmla="*/ 1823084 h 3336415"/>
                <a:gd name="connsiteX9-145" fmla="*/ 1145033 w 1776481"/>
                <a:gd name="connsiteY9-146" fmla="*/ 2329973 h 3336415"/>
                <a:gd name="connsiteX10-147" fmla="*/ 1170433 w 1776481"/>
                <a:gd name="connsiteY10-148" fmla="*/ 3141339 h 3336415"/>
                <a:gd name="connsiteX11-149" fmla="*/ 975357 w 1776481"/>
                <a:gd name="connsiteY11-150" fmla="*/ 3336415 h 3336415"/>
                <a:gd name="connsiteX12-151" fmla="*/ 975361 w 1776481"/>
                <a:gd name="connsiteY12-152" fmla="*/ 3336415 h 3336415"/>
                <a:gd name="connsiteX13-153" fmla="*/ 682753 w 1776481"/>
                <a:gd name="connsiteY13-154" fmla="*/ 3336415 h 3336415"/>
                <a:gd name="connsiteX14-155" fmla="*/ 682753 w 1776481"/>
                <a:gd name="connsiteY14-156" fmla="*/ 3336415 h 3336415"/>
                <a:gd name="connsiteX15-157" fmla="*/ 195076 w 1776481"/>
                <a:gd name="connsiteY15-158" fmla="*/ 3336415 h 3336415"/>
                <a:gd name="connsiteX16-159" fmla="*/ 0 w 1776481"/>
                <a:gd name="connsiteY16-160" fmla="*/ 3141339 h 3336415"/>
                <a:gd name="connsiteX17-161" fmla="*/ 0 w 1776481"/>
                <a:gd name="connsiteY17-162" fmla="*/ 1390173 h 3336415"/>
                <a:gd name="connsiteX18-163" fmla="*/ 0 w 1776481"/>
                <a:gd name="connsiteY18-164" fmla="*/ 556069 h 3336415"/>
                <a:gd name="connsiteX19-165" fmla="*/ 0 w 1776481"/>
                <a:gd name="connsiteY19-166" fmla="*/ 556069 h 3336415"/>
                <a:gd name="connsiteX20-167" fmla="*/ 0 w 1776481"/>
                <a:gd name="connsiteY20-168" fmla="*/ 195076 h 3336415"/>
                <a:gd name="connsiteX0-169" fmla="*/ 0 w 1776481"/>
                <a:gd name="connsiteY0-170" fmla="*/ 195076 h 3336415"/>
                <a:gd name="connsiteX1-171" fmla="*/ 195076 w 1776481"/>
                <a:gd name="connsiteY1-172" fmla="*/ 0 h 3336415"/>
                <a:gd name="connsiteX2-173" fmla="*/ 682753 w 1776481"/>
                <a:gd name="connsiteY2-174" fmla="*/ 0 h 3336415"/>
                <a:gd name="connsiteX3-175" fmla="*/ 682753 w 1776481"/>
                <a:gd name="connsiteY3-176" fmla="*/ 0 h 3336415"/>
                <a:gd name="connsiteX4-177" fmla="*/ 975361 w 1776481"/>
                <a:gd name="connsiteY4-178" fmla="*/ 0 h 3336415"/>
                <a:gd name="connsiteX5-179" fmla="*/ 975357 w 1776481"/>
                <a:gd name="connsiteY5-180" fmla="*/ 0 h 3336415"/>
                <a:gd name="connsiteX6-181" fmla="*/ 1170433 w 1776481"/>
                <a:gd name="connsiteY6-182" fmla="*/ 195076 h 3336415"/>
                <a:gd name="connsiteX7-183" fmla="*/ 1170433 w 1776481"/>
                <a:gd name="connsiteY7-184" fmla="*/ 1038669 h 3336415"/>
                <a:gd name="connsiteX8-185" fmla="*/ 1776481 w 1776481"/>
                <a:gd name="connsiteY8-186" fmla="*/ 1823084 h 3336415"/>
                <a:gd name="connsiteX9-187" fmla="*/ 1183133 w 1776481"/>
                <a:gd name="connsiteY9-188" fmla="*/ 2025173 h 3336415"/>
                <a:gd name="connsiteX10-189" fmla="*/ 1170433 w 1776481"/>
                <a:gd name="connsiteY10-190" fmla="*/ 3141339 h 3336415"/>
                <a:gd name="connsiteX11-191" fmla="*/ 975357 w 1776481"/>
                <a:gd name="connsiteY11-192" fmla="*/ 3336415 h 3336415"/>
                <a:gd name="connsiteX12-193" fmla="*/ 975361 w 1776481"/>
                <a:gd name="connsiteY12-194" fmla="*/ 3336415 h 3336415"/>
                <a:gd name="connsiteX13-195" fmla="*/ 682753 w 1776481"/>
                <a:gd name="connsiteY13-196" fmla="*/ 3336415 h 3336415"/>
                <a:gd name="connsiteX14-197" fmla="*/ 682753 w 1776481"/>
                <a:gd name="connsiteY14-198" fmla="*/ 3336415 h 3336415"/>
                <a:gd name="connsiteX15-199" fmla="*/ 195076 w 1776481"/>
                <a:gd name="connsiteY15-200" fmla="*/ 3336415 h 3336415"/>
                <a:gd name="connsiteX16-201" fmla="*/ 0 w 1776481"/>
                <a:gd name="connsiteY16-202" fmla="*/ 3141339 h 3336415"/>
                <a:gd name="connsiteX17-203" fmla="*/ 0 w 1776481"/>
                <a:gd name="connsiteY17-204" fmla="*/ 1390173 h 3336415"/>
                <a:gd name="connsiteX18-205" fmla="*/ 0 w 1776481"/>
                <a:gd name="connsiteY18-206" fmla="*/ 556069 h 3336415"/>
                <a:gd name="connsiteX19-207" fmla="*/ 0 w 1776481"/>
                <a:gd name="connsiteY19-208" fmla="*/ 556069 h 3336415"/>
                <a:gd name="connsiteX20-209" fmla="*/ 0 w 1776481"/>
                <a:gd name="connsiteY20-210" fmla="*/ 195076 h 3336415"/>
                <a:gd name="connsiteX0-211" fmla="*/ 0 w 1827281"/>
                <a:gd name="connsiteY0-212" fmla="*/ 195076 h 3336415"/>
                <a:gd name="connsiteX1-213" fmla="*/ 195076 w 1827281"/>
                <a:gd name="connsiteY1-214" fmla="*/ 0 h 3336415"/>
                <a:gd name="connsiteX2-215" fmla="*/ 682753 w 1827281"/>
                <a:gd name="connsiteY2-216" fmla="*/ 0 h 3336415"/>
                <a:gd name="connsiteX3-217" fmla="*/ 682753 w 1827281"/>
                <a:gd name="connsiteY3-218" fmla="*/ 0 h 3336415"/>
                <a:gd name="connsiteX4-219" fmla="*/ 975361 w 1827281"/>
                <a:gd name="connsiteY4-220" fmla="*/ 0 h 3336415"/>
                <a:gd name="connsiteX5-221" fmla="*/ 975357 w 1827281"/>
                <a:gd name="connsiteY5-222" fmla="*/ 0 h 3336415"/>
                <a:gd name="connsiteX6-223" fmla="*/ 1170433 w 1827281"/>
                <a:gd name="connsiteY6-224" fmla="*/ 195076 h 3336415"/>
                <a:gd name="connsiteX7-225" fmla="*/ 1170433 w 1827281"/>
                <a:gd name="connsiteY7-226" fmla="*/ 1038669 h 3336415"/>
                <a:gd name="connsiteX8-227" fmla="*/ 1827281 w 1827281"/>
                <a:gd name="connsiteY8-228" fmla="*/ 1543684 h 3336415"/>
                <a:gd name="connsiteX9-229" fmla="*/ 1183133 w 1827281"/>
                <a:gd name="connsiteY9-230" fmla="*/ 2025173 h 3336415"/>
                <a:gd name="connsiteX10-231" fmla="*/ 1170433 w 1827281"/>
                <a:gd name="connsiteY10-232" fmla="*/ 3141339 h 3336415"/>
                <a:gd name="connsiteX11-233" fmla="*/ 975357 w 1827281"/>
                <a:gd name="connsiteY11-234" fmla="*/ 3336415 h 3336415"/>
                <a:gd name="connsiteX12-235" fmla="*/ 975361 w 1827281"/>
                <a:gd name="connsiteY12-236" fmla="*/ 3336415 h 3336415"/>
                <a:gd name="connsiteX13-237" fmla="*/ 682753 w 1827281"/>
                <a:gd name="connsiteY13-238" fmla="*/ 3336415 h 3336415"/>
                <a:gd name="connsiteX14-239" fmla="*/ 682753 w 1827281"/>
                <a:gd name="connsiteY14-240" fmla="*/ 3336415 h 3336415"/>
                <a:gd name="connsiteX15-241" fmla="*/ 195076 w 1827281"/>
                <a:gd name="connsiteY15-242" fmla="*/ 3336415 h 3336415"/>
                <a:gd name="connsiteX16-243" fmla="*/ 0 w 1827281"/>
                <a:gd name="connsiteY16-244" fmla="*/ 3141339 h 3336415"/>
                <a:gd name="connsiteX17-245" fmla="*/ 0 w 1827281"/>
                <a:gd name="connsiteY17-246" fmla="*/ 1390173 h 3336415"/>
                <a:gd name="connsiteX18-247" fmla="*/ 0 w 1827281"/>
                <a:gd name="connsiteY18-248" fmla="*/ 556069 h 3336415"/>
                <a:gd name="connsiteX19-249" fmla="*/ 0 w 1827281"/>
                <a:gd name="connsiteY19-250" fmla="*/ 556069 h 3336415"/>
                <a:gd name="connsiteX20-251" fmla="*/ 0 w 1827281"/>
                <a:gd name="connsiteY20-252" fmla="*/ 195076 h 33364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827281" h="3336415">
                  <a:moveTo>
                    <a:pt x="0" y="195076"/>
                  </a:moveTo>
                  <a:cubicBezTo>
                    <a:pt x="0" y="87339"/>
                    <a:pt x="87339" y="0"/>
                    <a:pt x="195076" y="0"/>
                  </a:cubicBezTo>
                  <a:lnTo>
                    <a:pt x="682753" y="0"/>
                  </a:lnTo>
                  <a:lnTo>
                    <a:pt x="682753" y="0"/>
                  </a:lnTo>
                  <a:lnTo>
                    <a:pt x="975361" y="0"/>
                  </a:lnTo>
                  <a:lnTo>
                    <a:pt x="975357" y="0"/>
                  </a:lnTo>
                  <a:cubicBezTo>
                    <a:pt x="1083094" y="0"/>
                    <a:pt x="1170433" y="87339"/>
                    <a:pt x="1170433" y="195076"/>
                  </a:cubicBezTo>
                  <a:lnTo>
                    <a:pt x="1170433" y="1038669"/>
                  </a:lnTo>
                  <a:lnTo>
                    <a:pt x="1827281" y="1543684"/>
                  </a:lnTo>
                  <a:lnTo>
                    <a:pt x="1183133" y="2025173"/>
                  </a:lnTo>
                  <a:cubicBezTo>
                    <a:pt x="1183133" y="2608895"/>
                    <a:pt x="1170433" y="2557617"/>
                    <a:pt x="1170433" y="3141339"/>
                  </a:cubicBezTo>
                  <a:cubicBezTo>
                    <a:pt x="1170433" y="3249076"/>
                    <a:pt x="1083094" y="3336415"/>
                    <a:pt x="975357" y="3336415"/>
                  </a:cubicBezTo>
                  <a:lnTo>
                    <a:pt x="975361" y="3336415"/>
                  </a:lnTo>
                  <a:lnTo>
                    <a:pt x="682753" y="3336415"/>
                  </a:lnTo>
                  <a:lnTo>
                    <a:pt x="682753" y="3336415"/>
                  </a:lnTo>
                  <a:lnTo>
                    <a:pt x="195076" y="3336415"/>
                  </a:lnTo>
                  <a:cubicBezTo>
                    <a:pt x="87339" y="3336415"/>
                    <a:pt x="0" y="3249076"/>
                    <a:pt x="0" y="3141339"/>
                  </a:cubicBezTo>
                  <a:lnTo>
                    <a:pt x="0" y="1390173"/>
                  </a:lnTo>
                  <a:lnTo>
                    <a:pt x="0" y="556069"/>
                  </a:lnTo>
                  <a:lnTo>
                    <a:pt x="0" y="556069"/>
                  </a:lnTo>
                  <a:lnTo>
                    <a:pt x="0" y="195076"/>
                  </a:lnTo>
                  <a:close/>
                </a:path>
              </a:pathLst>
            </a:cu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651" name="Rectangle 2"/>
            <p:cNvSpPr>
              <a:spLocks noChangeArrowheads="1"/>
            </p:cNvSpPr>
            <p:nvPr/>
          </p:nvSpPr>
          <p:spPr bwMode="auto">
            <a:xfrm>
              <a:off x="1808551" y="2219687"/>
              <a:ext cx="340827" cy="3016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因人而异的沟通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15" name="组合 14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17" name="矩形: 圆角 16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56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5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5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4081313" y="2107501"/>
            <a:ext cx="1208539" cy="1208539"/>
            <a:chOff x="5498695" y="1311656"/>
            <a:chExt cx="1208539" cy="1208539"/>
          </a:xfrm>
          <a:solidFill>
            <a:srgbClr val="26479B"/>
          </a:solidFill>
        </p:grpSpPr>
        <p:sp>
          <p:nvSpPr>
            <p:cNvPr id="55" name="椭圆 54"/>
            <p:cNvSpPr/>
            <p:nvPr/>
          </p:nvSpPr>
          <p:spPr>
            <a:xfrm>
              <a:off x="5498695" y="1311656"/>
              <a:ext cx="1208539" cy="1208539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AutoShape 52"/>
            <p:cNvSpPr/>
            <p:nvPr/>
          </p:nvSpPr>
          <p:spPr bwMode="auto">
            <a:xfrm>
              <a:off x="5825791" y="1586038"/>
              <a:ext cx="554346" cy="5522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599" y="14810"/>
                    <a:pt x="21599" y="15115"/>
                  </a:cubicBezTo>
                  <a:lnTo>
                    <a:pt x="21599" y="20504"/>
                  </a:lnTo>
                  <a:cubicBezTo>
                    <a:pt x="21599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8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8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lIns="50789" tIns="50789" rIns="50789" bIns="50789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29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519173" y="2107501"/>
            <a:ext cx="1208539" cy="1208539"/>
            <a:chOff x="5498695" y="3964445"/>
            <a:chExt cx="1208539" cy="1208539"/>
          </a:xfrm>
          <a:solidFill>
            <a:srgbClr val="26479B"/>
          </a:solidFill>
        </p:grpSpPr>
        <p:sp>
          <p:nvSpPr>
            <p:cNvPr id="58" name="椭圆 57"/>
            <p:cNvSpPr/>
            <p:nvPr/>
          </p:nvSpPr>
          <p:spPr>
            <a:xfrm>
              <a:off x="5498695" y="3964445"/>
              <a:ext cx="1208539" cy="1208539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AutoShape 39"/>
            <p:cNvSpPr/>
            <p:nvPr/>
          </p:nvSpPr>
          <p:spPr bwMode="auto">
            <a:xfrm>
              <a:off x="5877642" y="4295485"/>
              <a:ext cx="457611" cy="457730"/>
            </a:xfrm>
            <a:custGeom>
              <a:avLst/>
              <a:gdLst>
                <a:gd name="T0" fmla="*/ 10797 w 21595"/>
                <a:gd name="T1" fmla="*/ 10800 h 21600"/>
                <a:gd name="T2" fmla="*/ 10797 w 21595"/>
                <a:gd name="T3" fmla="*/ 10800 h 21600"/>
                <a:gd name="T4" fmla="*/ 10797 w 21595"/>
                <a:gd name="T5" fmla="*/ 10800 h 21600"/>
                <a:gd name="T6" fmla="*/ 10797 w 21595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5" h="21600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641425" y="2107501"/>
            <a:ext cx="1208539" cy="1208539"/>
            <a:chOff x="5503454" y="3894883"/>
            <a:chExt cx="1208539" cy="1208539"/>
          </a:xfrm>
          <a:solidFill>
            <a:srgbClr val="26479B"/>
          </a:solidFill>
        </p:grpSpPr>
        <p:sp>
          <p:nvSpPr>
            <p:cNvPr id="61" name="椭圆 60"/>
            <p:cNvSpPr/>
            <p:nvPr/>
          </p:nvSpPr>
          <p:spPr>
            <a:xfrm>
              <a:off x="5503454" y="3894883"/>
              <a:ext cx="1208539" cy="1208539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Freeform 460"/>
            <p:cNvSpPr>
              <a:spLocks noChangeArrowheads="1"/>
            </p:cNvSpPr>
            <p:nvPr/>
          </p:nvSpPr>
          <p:spPr bwMode="auto">
            <a:xfrm>
              <a:off x="5860105" y="4283709"/>
              <a:ext cx="441833" cy="441948"/>
            </a:xfrm>
            <a:custGeom>
              <a:avLst/>
              <a:gdLst>
                <a:gd name="T0" fmla="*/ 920 w 929"/>
                <a:gd name="T1" fmla="*/ 9 h 930"/>
                <a:gd name="T2" fmla="*/ 644 w 929"/>
                <a:gd name="T3" fmla="*/ 67 h 930"/>
                <a:gd name="T4" fmla="*/ 518 w 929"/>
                <a:gd name="T5" fmla="*/ 159 h 930"/>
                <a:gd name="T6" fmla="*/ 293 w 929"/>
                <a:gd name="T7" fmla="*/ 427 h 930"/>
                <a:gd name="T8" fmla="*/ 126 w 929"/>
                <a:gd name="T9" fmla="*/ 427 h 930"/>
                <a:gd name="T10" fmla="*/ 42 w 929"/>
                <a:gd name="T11" fmla="*/ 536 h 930"/>
                <a:gd name="T12" fmla="*/ 176 w 929"/>
                <a:gd name="T13" fmla="*/ 569 h 930"/>
                <a:gd name="T14" fmla="*/ 184 w 929"/>
                <a:gd name="T15" fmla="*/ 594 h 930"/>
                <a:gd name="T16" fmla="*/ 159 w 929"/>
                <a:gd name="T17" fmla="*/ 636 h 930"/>
                <a:gd name="T18" fmla="*/ 209 w 929"/>
                <a:gd name="T19" fmla="*/ 711 h 930"/>
                <a:gd name="T20" fmla="*/ 293 w 929"/>
                <a:gd name="T21" fmla="*/ 770 h 930"/>
                <a:gd name="T22" fmla="*/ 335 w 929"/>
                <a:gd name="T23" fmla="*/ 744 h 930"/>
                <a:gd name="T24" fmla="*/ 351 w 929"/>
                <a:gd name="T25" fmla="*/ 744 h 930"/>
                <a:gd name="T26" fmla="*/ 385 w 929"/>
                <a:gd name="T27" fmla="*/ 878 h 930"/>
                <a:gd name="T28" fmla="*/ 502 w 929"/>
                <a:gd name="T29" fmla="*/ 803 h 930"/>
                <a:gd name="T30" fmla="*/ 502 w 929"/>
                <a:gd name="T31" fmla="*/ 636 h 930"/>
                <a:gd name="T32" fmla="*/ 769 w 929"/>
                <a:gd name="T33" fmla="*/ 402 h 930"/>
                <a:gd name="T34" fmla="*/ 861 w 929"/>
                <a:gd name="T35" fmla="*/ 276 h 930"/>
                <a:gd name="T36" fmla="*/ 920 w 929"/>
                <a:gd name="T37" fmla="*/ 9 h 930"/>
                <a:gd name="T38" fmla="*/ 652 w 929"/>
                <a:gd name="T39" fmla="*/ 352 h 930"/>
                <a:gd name="T40" fmla="*/ 577 w 929"/>
                <a:gd name="T41" fmla="*/ 268 h 930"/>
                <a:gd name="T42" fmla="*/ 652 w 929"/>
                <a:gd name="T43" fmla="*/ 193 h 930"/>
                <a:gd name="T44" fmla="*/ 728 w 929"/>
                <a:gd name="T45" fmla="*/ 268 h 930"/>
                <a:gd name="T46" fmla="*/ 652 w 929"/>
                <a:gd name="T47" fmla="*/ 352 h 930"/>
                <a:gd name="T48" fmla="*/ 259 w 929"/>
                <a:gd name="T49" fmla="*/ 803 h 930"/>
                <a:gd name="T50" fmla="*/ 276 w 929"/>
                <a:gd name="T51" fmla="*/ 811 h 930"/>
                <a:gd name="T52" fmla="*/ 251 w 929"/>
                <a:gd name="T53" fmla="*/ 845 h 930"/>
                <a:gd name="T54" fmla="*/ 8 w 929"/>
                <a:gd name="T55" fmla="*/ 920 h 930"/>
                <a:gd name="T56" fmla="*/ 84 w 929"/>
                <a:gd name="T57" fmla="*/ 678 h 930"/>
                <a:gd name="T58" fmla="*/ 109 w 929"/>
                <a:gd name="T59" fmla="*/ 653 h 930"/>
                <a:gd name="T60" fmla="*/ 126 w 929"/>
                <a:gd name="T61" fmla="*/ 669 h 930"/>
                <a:gd name="T62" fmla="*/ 75 w 929"/>
                <a:gd name="T63" fmla="*/ 853 h 930"/>
                <a:gd name="T64" fmla="*/ 259 w 929"/>
                <a:gd name="T65" fmla="*/ 803 h 930"/>
                <a:gd name="T66" fmla="*/ 259 w 929"/>
                <a:gd name="T67" fmla="*/ 803 h 930"/>
                <a:gd name="T68" fmla="*/ 259 w 929"/>
                <a:gd name="T69" fmla="*/ 803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9" h="930">
                  <a:moveTo>
                    <a:pt x="920" y="9"/>
                  </a:moveTo>
                  <a:cubicBezTo>
                    <a:pt x="920" y="9"/>
                    <a:pt x="786" y="0"/>
                    <a:pt x="644" y="67"/>
                  </a:cubicBezTo>
                  <a:cubicBezTo>
                    <a:pt x="602" y="92"/>
                    <a:pt x="560" y="118"/>
                    <a:pt x="518" y="159"/>
                  </a:cubicBezTo>
                  <a:cubicBezTo>
                    <a:pt x="460" y="218"/>
                    <a:pt x="368" y="335"/>
                    <a:pt x="293" y="427"/>
                  </a:cubicBezTo>
                  <a:cubicBezTo>
                    <a:pt x="126" y="427"/>
                    <a:pt x="126" y="427"/>
                    <a:pt x="126" y="427"/>
                  </a:cubicBezTo>
                  <a:cubicBezTo>
                    <a:pt x="42" y="536"/>
                    <a:pt x="42" y="536"/>
                    <a:pt x="42" y="536"/>
                  </a:cubicBezTo>
                  <a:cubicBezTo>
                    <a:pt x="176" y="569"/>
                    <a:pt x="176" y="569"/>
                    <a:pt x="176" y="569"/>
                  </a:cubicBezTo>
                  <a:cubicBezTo>
                    <a:pt x="176" y="577"/>
                    <a:pt x="176" y="586"/>
                    <a:pt x="184" y="594"/>
                  </a:cubicBezTo>
                  <a:cubicBezTo>
                    <a:pt x="159" y="636"/>
                    <a:pt x="159" y="636"/>
                    <a:pt x="159" y="636"/>
                  </a:cubicBezTo>
                  <a:cubicBezTo>
                    <a:pt x="159" y="636"/>
                    <a:pt x="151" y="653"/>
                    <a:pt x="209" y="711"/>
                  </a:cubicBezTo>
                  <a:cubicBezTo>
                    <a:pt x="268" y="770"/>
                    <a:pt x="293" y="770"/>
                    <a:pt x="293" y="770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43" y="744"/>
                    <a:pt x="351" y="744"/>
                    <a:pt x="351" y="744"/>
                  </a:cubicBezTo>
                  <a:cubicBezTo>
                    <a:pt x="385" y="878"/>
                    <a:pt x="385" y="878"/>
                    <a:pt x="385" y="878"/>
                  </a:cubicBezTo>
                  <a:cubicBezTo>
                    <a:pt x="502" y="803"/>
                    <a:pt x="502" y="803"/>
                    <a:pt x="502" y="803"/>
                  </a:cubicBezTo>
                  <a:cubicBezTo>
                    <a:pt x="502" y="636"/>
                    <a:pt x="502" y="636"/>
                    <a:pt x="502" y="636"/>
                  </a:cubicBezTo>
                  <a:cubicBezTo>
                    <a:pt x="594" y="561"/>
                    <a:pt x="711" y="460"/>
                    <a:pt x="769" y="402"/>
                  </a:cubicBezTo>
                  <a:cubicBezTo>
                    <a:pt x="811" y="368"/>
                    <a:pt x="836" y="318"/>
                    <a:pt x="861" y="276"/>
                  </a:cubicBezTo>
                  <a:cubicBezTo>
                    <a:pt x="928" y="142"/>
                    <a:pt x="920" y="9"/>
                    <a:pt x="920" y="9"/>
                  </a:cubicBezTo>
                  <a:close/>
                  <a:moveTo>
                    <a:pt x="652" y="352"/>
                  </a:moveTo>
                  <a:cubicBezTo>
                    <a:pt x="610" y="352"/>
                    <a:pt x="577" y="310"/>
                    <a:pt x="577" y="268"/>
                  </a:cubicBezTo>
                  <a:cubicBezTo>
                    <a:pt x="577" y="226"/>
                    <a:pt x="610" y="193"/>
                    <a:pt x="652" y="193"/>
                  </a:cubicBezTo>
                  <a:cubicBezTo>
                    <a:pt x="694" y="193"/>
                    <a:pt x="728" y="226"/>
                    <a:pt x="728" y="268"/>
                  </a:cubicBezTo>
                  <a:cubicBezTo>
                    <a:pt x="728" y="310"/>
                    <a:pt x="694" y="352"/>
                    <a:pt x="652" y="352"/>
                  </a:cubicBezTo>
                  <a:close/>
                  <a:moveTo>
                    <a:pt x="259" y="803"/>
                  </a:moveTo>
                  <a:cubicBezTo>
                    <a:pt x="259" y="811"/>
                    <a:pt x="268" y="811"/>
                    <a:pt x="276" y="811"/>
                  </a:cubicBezTo>
                  <a:cubicBezTo>
                    <a:pt x="268" y="820"/>
                    <a:pt x="259" y="837"/>
                    <a:pt x="251" y="845"/>
                  </a:cubicBezTo>
                  <a:cubicBezTo>
                    <a:pt x="167" y="929"/>
                    <a:pt x="8" y="920"/>
                    <a:pt x="8" y="920"/>
                  </a:cubicBezTo>
                  <a:cubicBezTo>
                    <a:pt x="8" y="920"/>
                    <a:pt x="0" y="761"/>
                    <a:pt x="84" y="678"/>
                  </a:cubicBezTo>
                  <a:cubicBezTo>
                    <a:pt x="92" y="669"/>
                    <a:pt x="100" y="661"/>
                    <a:pt x="109" y="653"/>
                  </a:cubicBezTo>
                  <a:cubicBezTo>
                    <a:pt x="117" y="661"/>
                    <a:pt x="117" y="661"/>
                    <a:pt x="126" y="669"/>
                  </a:cubicBezTo>
                  <a:cubicBezTo>
                    <a:pt x="67" y="744"/>
                    <a:pt x="75" y="853"/>
                    <a:pt x="75" y="853"/>
                  </a:cubicBezTo>
                  <a:cubicBezTo>
                    <a:pt x="75" y="853"/>
                    <a:pt x="184" y="862"/>
                    <a:pt x="259" y="803"/>
                  </a:cubicBezTo>
                  <a:close/>
                  <a:moveTo>
                    <a:pt x="259" y="803"/>
                  </a:moveTo>
                  <a:lnTo>
                    <a:pt x="259" y="80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8687" name="Rectangle 14"/>
          <p:cNvSpPr>
            <a:spLocks noChangeArrowheads="1"/>
          </p:cNvSpPr>
          <p:nvPr/>
        </p:nvSpPr>
        <p:spPr bwMode="white">
          <a:xfrm>
            <a:off x="1604069" y="3647080"/>
            <a:ext cx="1038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力量型</a:t>
            </a: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white">
          <a:xfrm>
            <a:off x="4152733" y="3647079"/>
            <a:ext cx="1038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活泼型</a:t>
            </a:r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white">
          <a:xfrm>
            <a:off x="6726321" y="3635287"/>
            <a:ext cx="1038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和平型</a:t>
            </a:r>
          </a:p>
        </p:txBody>
      </p:sp>
      <p:sp>
        <p:nvSpPr>
          <p:cNvPr id="28690" name="Rectangle 17"/>
          <p:cNvSpPr>
            <a:spLocks noChangeArrowheads="1"/>
          </p:cNvSpPr>
          <p:nvPr/>
        </p:nvSpPr>
        <p:spPr bwMode="white">
          <a:xfrm>
            <a:off x="9274985" y="3647078"/>
            <a:ext cx="1038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完美型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19" name="组合 18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201537" y="2107501"/>
            <a:ext cx="1208539" cy="1208539"/>
            <a:chOff x="9288623" y="2069736"/>
            <a:chExt cx="1208539" cy="1208539"/>
          </a:xfrm>
        </p:grpSpPr>
        <p:sp>
          <p:nvSpPr>
            <p:cNvPr id="25" name="椭圆 24"/>
            <p:cNvSpPr/>
            <p:nvPr/>
          </p:nvSpPr>
          <p:spPr>
            <a:xfrm>
              <a:off x="9288623" y="2069736"/>
              <a:ext cx="1208539" cy="1208539"/>
            </a:xfrm>
            <a:prstGeom prst="ellipse">
              <a:avLst/>
            </a:prstGeom>
            <a:solidFill>
              <a:srgbClr val="26479B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" name="ï$1îďê"/>
            <p:cNvSpPr/>
            <p:nvPr/>
          </p:nvSpPr>
          <p:spPr>
            <a:xfrm>
              <a:off x="9653199" y="2465326"/>
              <a:ext cx="479386" cy="47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0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900613" y="4347452"/>
            <a:ext cx="2445657" cy="156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声音高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节奏快（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2/4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以上）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决策快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风格强势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754557" y="4339825"/>
            <a:ext cx="1835098" cy="1158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有爱好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幽默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易变幻脚部重心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301443" y="4323866"/>
            <a:ext cx="1835098" cy="156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不前不后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不高不低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不快不慢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憨厚诚实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331138" y="4323865"/>
            <a:ext cx="2926440" cy="156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注重细节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爱打扮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纠错能力强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有自己的观点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讲话直接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)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26521" y="1328704"/>
            <a:ext cx="4228910" cy="497700"/>
            <a:chOff x="526521" y="1328704"/>
            <a:chExt cx="4228910" cy="497700"/>
          </a:xfrm>
        </p:grpSpPr>
        <p:sp>
          <p:nvSpPr>
            <p:cNvPr id="27651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3805955" cy="49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如何判定对象是什么性格？</a:t>
              </a:r>
            </a:p>
          </p:txBody>
        </p:sp>
        <p:sp>
          <p:nvSpPr>
            <p:cNvPr id="9" name="箭头: 右 8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/>
      <p:bldP spid="28688" grpId="0"/>
      <p:bldP spid="28689" grpId="0"/>
      <p:bldP spid="28690" grpId="0"/>
      <p:bldP spid="30" grpId="0"/>
      <p:bldP spid="32" grpId="0"/>
      <p:bldP spid="35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4081313" y="1904302"/>
            <a:ext cx="1208539" cy="1208539"/>
            <a:chOff x="5498695" y="1311656"/>
            <a:chExt cx="1208539" cy="1208539"/>
          </a:xfrm>
          <a:solidFill>
            <a:srgbClr val="26479B"/>
          </a:solidFill>
        </p:grpSpPr>
        <p:sp>
          <p:nvSpPr>
            <p:cNvPr id="55" name="椭圆 54"/>
            <p:cNvSpPr/>
            <p:nvPr/>
          </p:nvSpPr>
          <p:spPr>
            <a:xfrm>
              <a:off x="5498695" y="1311656"/>
              <a:ext cx="1208539" cy="1208539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AutoShape 52"/>
            <p:cNvSpPr/>
            <p:nvPr/>
          </p:nvSpPr>
          <p:spPr bwMode="auto">
            <a:xfrm>
              <a:off x="5825791" y="1586038"/>
              <a:ext cx="554346" cy="5522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599" y="14810"/>
                    <a:pt x="21599" y="15115"/>
                  </a:cubicBezTo>
                  <a:lnTo>
                    <a:pt x="21599" y="20504"/>
                  </a:lnTo>
                  <a:cubicBezTo>
                    <a:pt x="21599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8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8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lIns="50789" tIns="50789" rIns="50789" bIns="50789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29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519173" y="1904302"/>
            <a:ext cx="1208539" cy="1208539"/>
            <a:chOff x="5498695" y="3964445"/>
            <a:chExt cx="1208539" cy="1208539"/>
          </a:xfrm>
          <a:solidFill>
            <a:srgbClr val="26479B"/>
          </a:solidFill>
        </p:grpSpPr>
        <p:sp>
          <p:nvSpPr>
            <p:cNvPr id="58" name="椭圆 57"/>
            <p:cNvSpPr/>
            <p:nvPr/>
          </p:nvSpPr>
          <p:spPr>
            <a:xfrm>
              <a:off x="5498695" y="3964445"/>
              <a:ext cx="1208539" cy="1208539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AutoShape 39"/>
            <p:cNvSpPr/>
            <p:nvPr/>
          </p:nvSpPr>
          <p:spPr bwMode="auto">
            <a:xfrm>
              <a:off x="5877642" y="4295485"/>
              <a:ext cx="457611" cy="457730"/>
            </a:xfrm>
            <a:custGeom>
              <a:avLst/>
              <a:gdLst>
                <a:gd name="T0" fmla="*/ 10797 w 21595"/>
                <a:gd name="T1" fmla="*/ 10800 h 21600"/>
                <a:gd name="T2" fmla="*/ 10797 w 21595"/>
                <a:gd name="T3" fmla="*/ 10800 h 21600"/>
                <a:gd name="T4" fmla="*/ 10797 w 21595"/>
                <a:gd name="T5" fmla="*/ 10800 h 21600"/>
                <a:gd name="T6" fmla="*/ 10797 w 21595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5" h="21600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641425" y="1904302"/>
            <a:ext cx="1208539" cy="1208539"/>
            <a:chOff x="5503454" y="3894883"/>
            <a:chExt cx="1208539" cy="1208539"/>
          </a:xfrm>
          <a:solidFill>
            <a:srgbClr val="26479B"/>
          </a:solidFill>
        </p:grpSpPr>
        <p:sp>
          <p:nvSpPr>
            <p:cNvPr id="61" name="椭圆 60"/>
            <p:cNvSpPr/>
            <p:nvPr/>
          </p:nvSpPr>
          <p:spPr>
            <a:xfrm>
              <a:off x="5503454" y="3894883"/>
              <a:ext cx="1208539" cy="1208539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Freeform 460"/>
            <p:cNvSpPr>
              <a:spLocks noChangeArrowheads="1"/>
            </p:cNvSpPr>
            <p:nvPr/>
          </p:nvSpPr>
          <p:spPr bwMode="auto">
            <a:xfrm>
              <a:off x="5860105" y="4283709"/>
              <a:ext cx="441833" cy="441948"/>
            </a:xfrm>
            <a:custGeom>
              <a:avLst/>
              <a:gdLst>
                <a:gd name="T0" fmla="*/ 920 w 929"/>
                <a:gd name="T1" fmla="*/ 9 h 930"/>
                <a:gd name="T2" fmla="*/ 644 w 929"/>
                <a:gd name="T3" fmla="*/ 67 h 930"/>
                <a:gd name="T4" fmla="*/ 518 w 929"/>
                <a:gd name="T5" fmla="*/ 159 h 930"/>
                <a:gd name="T6" fmla="*/ 293 w 929"/>
                <a:gd name="T7" fmla="*/ 427 h 930"/>
                <a:gd name="T8" fmla="*/ 126 w 929"/>
                <a:gd name="T9" fmla="*/ 427 h 930"/>
                <a:gd name="T10" fmla="*/ 42 w 929"/>
                <a:gd name="T11" fmla="*/ 536 h 930"/>
                <a:gd name="T12" fmla="*/ 176 w 929"/>
                <a:gd name="T13" fmla="*/ 569 h 930"/>
                <a:gd name="T14" fmla="*/ 184 w 929"/>
                <a:gd name="T15" fmla="*/ 594 h 930"/>
                <a:gd name="T16" fmla="*/ 159 w 929"/>
                <a:gd name="T17" fmla="*/ 636 h 930"/>
                <a:gd name="T18" fmla="*/ 209 w 929"/>
                <a:gd name="T19" fmla="*/ 711 h 930"/>
                <a:gd name="T20" fmla="*/ 293 w 929"/>
                <a:gd name="T21" fmla="*/ 770 h 930"/>
                <a:gd name="T22" fmla="*/ 335 w 929"/>
                <a:gd name="T23" fmla="*/ 744 h 930"/>
                <a:gd name="T24" fmla="*/ 351 w 929"/>
                <a:gd name="T25" fmla="*/ 744 h 930"/>
                <a:gd name="T26" fmla="*/ 385 w 929"/>
                <a:gd name="T27" fmla="*/ 878 h 930"/>
                <a:gd name="T28" fmla="*/ 502 w 929"/>
                <a:gd name="T29" fmla="*/ 803 h 930"/>
                <a:gd name="T30" fmla="*/ 502 w 929"/>
                <a:gd name="T31" fmla="*/ 636 h 930"/>
                <a:gd name="T32" fmla="*/ 769 w 929"/>
                <a:gd name="T33" fmla="*/ 402 h 930"/>
                <a:gd name="T34" fmla="*/ 861 w 929"/>
                <a:gd name="T35" fmla="*/ 276 h 930"/>
                <a:gd name="T36" fmla="*/ 920 w 929"/>
                <a:gd name="T37" fmla="*/ 9 h 930"/>
                <a:gd name="T38" fmla="*/ 652 w 929"/>
                <a:gd name="T39" fmla="*/ 352 h 930"/>
                <a:gd name="T40" fmla="*/ 577 w 929"/>
                <a:gd name="T41" fmla="*/ 268 h 930"/>
                <a:gd name="T42" fmla="*/ 652 w 929"/>
                <a:gd name="T43" fmla="*/ 193 h 930"/>
                <a:gd name="T44" fmla="*/ 728 w 929"/>
                <a:gd name="T45" fmla="*/ 268 h 930"/>
                <a:gd name="T46" fmla="*/ 652 w 929"/>
                <a:gd name="T47" fmla="*/ 352 h 930"/>
                <a:gd name="T48" fmla="*/ 259 w 929"/>
                <a:gd name="T49" fmla="*/ 803 h 930"/>
                <a:gd name="T50" fmla="*/ 276 w 929"/>
                <a:gd name="T51" fmla="*/ 811 h 930"/>
                <a:gd name="T52" fmla="*/ 251 w 929"/>
                <a:gd name="T53" fmla="*/ 845 h 930"/>
                <a:gd name="T54" fmla="*/ 8 w 929"/>
                <a:gd name="T55" fmla="*/ 920 h 930"/>
                <a:gd name="T56" fmla="*/ 84 w 929"/>
                <a:gd name="T57" fmla="*/ 678 h 930"/>
                <a:gd name="T58" fmla="*/ 109 w 929"/>
                <a:gd name="T59" fmla="*/ 653 h 930"/>
                <a:gd name="T60" fmla="*/ 126 w 929"/>
                <a:gd name="T61" fmla="*/ 669 h 930"/>
                <a:gd name="T62" fmla="*/ 75 w 929"/>
                <a:gd name="T63" fmla="*/ 853 h 930"/>
                <a:gd name="T64" fmla="*/ 259 w 929"/>
                <a:gd name="T65" fmla="*/ 803 h 930"/>
                <a:gd name="T66" fmla="*/ 259 w 929"/>
                <a:gd name="T67" fmla="*/ 803 h 930"/>
                <a:gd name="T68" fmla="*/ 259 w 929"/>
                <a:gd name="T69" fmla="*/ 803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9" h="930">
                  <a:moveTo>
                    <a:pt x="920" y="9"/>
                  </a:moveTo>
                  <a:cubicBezTo>
                    <a:pt x="920" y="9"/>
                    <a:pt x="786" y="0"/>
                    <a:pt x="644" y="67"/>
                  </a:cubicBezTo>
                  <a:cubicBezTo>
                    <a:pt x="602" y="92"/>
                    <a:pt x="560" y="118"/>
                    <a:pt x="518" y="159"/>
                  </a:cubicBezTo>
                  <a:cubicBezTo>
                    <a:pt x="460" y="218"/>
                    <a:pt x="368" y="335"/>
                    <a:pt x="293" y="427"/>
                  </a:cubicBezTo>
                  <a:cubicBezTo>
                    <a:pt x="126" y="427"/>
                    <a:pt x="126" y="427"/>
                    <a:pt x="126" y="427"/>
                  </a:cubicBezTo>
                  <a:cubicBezTo>
                    <a:pt x="42" y="536"/>
                    <a:pt x="42" y="536"/>
                    <a:pt x="42" y="536"/>
                  </a:cubicBezTo>
                  <a:cubicBezTo>
                    <a:pt x="176" y="569"/>
                    <a:pt x="176" y="569"/>
                    <a:pt x="176" y="569"/>
                  </a:cubicBezTo>
                  <a:cubicBezTo>
                    <a:pt x="176" y="577"/>
                    <a:pt x="176" y="586"/>
                    <a:pt x="184" y="594"/>
                  </a:cubicBezTo>
                  <a:cubicBezTo>
                    <a:pt x="159" y="636"/>
                    <a:pt x="159" y="636"/>
                    <a:pt x="159" y="636"/>
                  </a:cubicBezTo>
                  <a:cubicBezTo>
                    <a:pt x="159" y="636"/>
                    <a:pt x="151" y="653"/>
                    <a:pt x="209" y="711"/>
                  </a:cubicBezTo>
                  <a:cubicBezTo>
                    <a:pt x="268" y="770"/>
                    <a:pt x="293" y="770"/>
                    <a:pt x="293" y="770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43" y="744"/>
                    <a:pt x="351" y="744"/>
                    <a:pt x="351" y="744"/>
                  </a:cubicBezTo>
                  <a:cubicBezTo>
                    <a:pt x="385" y="878"/>
                    <a:pt x="385" y="878"/>
                    <a:pt x="385" y="878"/>
                  </a:cubicBezTo>
                  <a:cubicBezTo>
                    <a:pt x="502" y="803"/>
                    <a:pt x="502" y="803"/>
                    <a:pt x="502" y="803"/>
                  </a:cubicBezTo>
                  <a:cubicBezTo>
                    <a:pt x="502" y="636"/>
                    <a:pt x="502" y="636"/>
                    <a:pt x="502" y="636"/>
                  </a:cubicBezTo>
                  <a:cubicBezTo>
                    <a:pt x="594" y="561"/>
                    <a:pt x="711" y="460"/>
                    <a:pt x="769" y="402"/>
                  </a:cubicBezTo>
                  <a:cubicBezTo>
                    <a:pt x="811" y="368"/>
                    <a:pt x="836" y="318"/>
                    <a:pt x="861" y="276"/>
                  </a:cubicBezTo>
                  <a:cubicBezTo>
                    <a:pt x="928" y="142"/>
                    <a:pt x="920" y="9"/>
                    <a:pt x="920" y="9"/>
                  </a:cubicBezTo>
                  <a:close/>
                  <a:moveTo>
                    <a:pt x="652" y="352"/>
                  </a:moveTo>
                  <a:cubicBezTo>
                    <a:pt x="610" y="352"/>
                    <a:pt x="577" y="310"/>
                    <a:pt x="577" y="268"/>
                  </a:cubicBezTo>
                  <a:cubicBezTo>
                    <a:pt x="577" y="226"/>
                    <a:pt x="610" y="193"/>
                    <a:pt x="652" y="193"/>
                  </a:cubicBezTo>
                  <a:cubicBezTo>
                    <a:pt x="694" y="193"/>
                    <a:pt x="728" y="226"/>
                    <a:pt x="728" y="268"/>
                  </a:cubicBezTo>
                  <a:cubicBezTo>
                    <a:pt x="728" y="310"/>
                    <a:pt x="694" y="352"/>
                    <a:pt x="652" y="352"/>
                  </a:cubicBezTo>
                  <a:close/>
                  <a:moveTo>
                    <a:pt x="259" y="803"/>
                  </a:moveTo>
                  <a:cubicBezTo>
                    <a:pt x="259" y="811"/>
                    <a:pt x="268" y="811"/>
                    <a:pt x="276" y="811"/>
                  </a:cubicBezTo>
                  <a:cubicBezTo>
                    <a:pt x="268" y="820"/>
                    <a:pt x="259" y="837"/>
                    <a:pt x="251" y="845"/>
                  </a:cubicBezTo>
                  <a:cubicBezTo>
                    <a:pt x="167" y="929"/>
                    <a:pt x="8" y="920"/>
                    <a:pt x="8" y="920"/>
                  </a:cubicBezTo>
                  <a:cubicBezTo>
                    <a:pt x="8" y="920"/>
                    <a:pt x="0" y="761"/>
                    <a:pt x="84" y="678"/>
                  </a:cubicBezTo>
                  <a:cubicBezTo>
                    <a:pt x="92" y="669"/>
                    <a:pt x="100" y="661"/>
                    <a:pt x="109" y="653"/>
                  </a:cubicBezTo>
                  <a:cubicBezTo>
                    <a:pt x="117" y="661"/>
                    <a:pt x="117" y="661"/>
                    <a:pt x="126" y="669"/>
                  </a:cubicBezTo>
                  <a:cubicBezTo>
                    <a:pt x="67" y="744"/>
                    <a:pt x="75" y="853"/>
                    <a:pt x="75" y="853"/>
                  </a:cubicBezTo>
                  <a:cubicBezTo>
                    <a:pt x="75" y="853"/>
                    <a:pt x="184" y="862"/>
                    <a:pt x="259" y="803"/>
                  </a:cubicBezTo>
                  <a:close/>
                  <a:moveTo>
                    <a:pt x="259" y="803"/>
                  </a:moveTo>
                  <a:lnTo>
                    <a:pt x="259" y="80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8687" name="Rectangle 14"/>
          <p:cNvSpPr>
            <a:spLocks noChangeArrowheads="1"/>
          </p:cNvSpPr>
          <p:nvPr/>
        </p:nvSpPr>
        <p:spPr bwMode="white">
          <a:xfrm>
            <a:off x="1604069" y="3443881"/>
            <a:ext cx="1038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力量型</a:t>
            </a: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white">
          <a:xfrm>
            <a:off x="4152733" y="3443880"/>
            <a:ext cx="1038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活泼型</a:t>
            </a:r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white">
          <a:xfrm>
            <a:off x="6726321" y="3432088"/>
            <a:ext cx="1038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和平型</a:t>
            </a:r>
          </a:p>
        </p:txBody>
      </p:sp>
      <p:sp>
        <p:nvSpPr>
          <p:cNvPr id="28690" name="Rectangle 17"/>
          <p:cNvSpPr>
            <a:spLocks noChangeArrowheads="1"/>
          </p:cNvSpPr>
          <p:nvPr/>
        </p:nvSpPr>
        <p:spPr bwMode="white">
          <a:xfrm>
            <a:off x="9274985" y="3443879"/>
            <a:ext cx="1038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完美型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19" name="组合 18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201537" y="1904302"/>
            <a:ext cx="1208539" cy="1208539"/>
            <a:chOff x="9288623" y="2069736"/>
            <a:chExt cx="1208539" cy="1208539"/>
          </a:xfrm>
        </p:grpSpPr>
        <p:sp>
          <p:nvSpPr>
            <p:cNvPr id="25" name="椭圆 24"/>
            <p:cNvSpPr/>
            <p:nvPr/>
          </p:nvSpPr>
          <p:spPr>
            <a:xfrm>
              <a:off x="9288623" y="2069736"/>
              <a:ext cx="1208539" cy="1208539"/>
            </a:xfrm>
            <a:prstGeom prst="ellipse">
              <a:avLst/>
            </a:prstGeom>
            <a:solidFill>
              <a:srgbClr val="26479B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" name="ï$1îďê"/>
            <p:cNvSpPr/>
            <p:nvPr/>
          </p:nvSpPr>
          <p:spPr>
            <a:xfrm>
              <a:off x="9653199" y="2465326"/>
              <a:ext cx="479386" cy="47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0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900613" y="4144253"/>
            <a:ext cx="2445657" cy="156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语速同频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说关键点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说结果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不能说太尖锐的话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54557" y="4136626"/>
            <a:ext cx="1835098" cy="1158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幽默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题外话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朋友式卿天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301443" y="4120667"/>
            <a:ext cx="1835098" cy="156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封闭式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征求式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情感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摆事实、讲道理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331138" y="4120666"/>
            <a:ext cx="2926440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书面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讲原则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直言不讳谈观点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控制发散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093A80"/>
              </a:buClr>
              <a:buSzPct val="75000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多听他的建议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6521" y="1072334"/>
            <a:ext cx="4228910" cy="495777"/>
            <a:chOff x="526521" y="1328704"/>
            <a:chExt cx="4228910" cy="495777"/>
          </a:xfrm>
        </p:grpSpPr>
        <p:sp>
          <p:nvSpPr>
            <p:cNvPr id="27651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3805955" cy="4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不同性格的人如何沟通？</a:t>
              </a:r>
            </a:p>
          </p:txBody>
        </p:sp>
        <p:sp>
          <p:nvSpPr>
            <p:cNvPr id="9" name="箭头: 右 8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/>
      <p:bldP spid="28688" grpId="0"/>
      <p:bldP spid="28689" grpId="0"/>
      <p:bldP spid="28690" grpId="0"/>
      <p:bldP spid="30" grpId="0"/>
      <p:bldP spid="32" grpId="0"/>
      <p:bldP spid="3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66684" y="1234985"/>
            <a:ext cx="9825357" cy="4648200"/>
            <a:chOff x="866684" y="1234985"/>
            <a:chExt cx="9825357" cy="4648200"/>
          </a:xfrm>
        </p:grpSpPr>
        <p:sp>
          <p:nvSpPr>
            <p:cNvPr id="27651" name="Rectangle 2"/>
            <p:cNvSpPr>
              <a:spLocks noChangeArrowheads="1"/>
            </p:cNvSpPr>
            <p:nvPr/>
          </p:nvSpPr>
          <p:spPr bwMode="auto">
            <a:xfrm>
              <a:off x="866684" y="3083470"/>
              <a:ext cx="1612900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快速找到交点</a:t>
              </a:r>
            </a:p>
          </p:txBody>
        </p:sp>
        <p:sp>
          <p:nvSpPr>
            <p:cNvPr id="7130115" name="AutoShape 3"/>
            <p:cNvSpPr>
              <a:spLocks noChangeArrowheads="1"/>
            </p:cNvSpPr>
            <p:nvPr/>
          </p:nvSpPr>
          <p:spPr bwMode="auto">
            <a:xfrm>
              <a:off x="4672241" y="5121185"/>
              <a:ext cx="1824037" cy="762000"/>
            </a:xfrm>
            <a:prstGeom prst="chevron">
              <a:avLst>
                <a:gd name="adj" fmla="val 59844"/>
              </a:avLst>
            </a:prstGeom>
            <a:solidFill>
              <a:srgbClr val="26479B"/>
            </a:solidFill>
            <a:ln w="9525">
              <a:solidFill>
                <a:schemeClr val="bg1"/>
              </a:solidFill>
              <a:miter lim="800000"/>
            </a:ln>
            <a:effectLst/>
          </p:spPr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  提出解决的意见</a:t>
              </a:r>
            </a:p>
          </p:txBody>
        </p:sp>
        <p:sp>
          <p:nvSpPr>
            <p:cNvPr id="7130116" name="AutoShape 4"/>
            <p:cNvSpPr>
              <a:spLocks noChangeArrowheads="1"/>
            </p:cNvSpPr>
            <p:nvPr/>
          </p:nvSpPr>
          <p:spPr bwMode="auto">
            <a:xfrm>
              <a:off x="6120040" y="5121185"/>
              <a:ext cx="2036989" cy="762000"/>
            </a:xfrm>
            <a:prstGeom prst="chevron">
              <a:avLst>
                <a:gd name="adj" fmla="val 62567"/>
              </a:avLst>
            </a:prstGeom>
            <a:solidFill>
              <a:srgbClr val="26479B"/>
            </a:solidFill>
            <a:ln w="9525">
              <a:solidFill>
                <a:schemeClr val="bg1"/>
              </a:solidFill>
              <a:miter lim="800000"/>
            </a:ln>
            <a:effectLst/>
          </p:spPr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      </a:t>
              </a:r>
              <a:r>
                <a: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提出个人的建议</a:t>
              </a:r>
            </a:p>
          </p:txBody>
        </p:sp>
        <p:sp>
          <p:nvSpPr>
            <p:cNvPr id="7130117" name="AutoShape 5"/>
            <p:cNvSpPr>
              <a:spLocks noChangeArrowheads="1"/>
            </p:cNvSpPr>
            <p:nvPr/>
          </p:nvSpPr>
          <p:spPr bwMode="auto">
            <a:xfrm>
              <a:off x="7796441" y="5121185"/>
              <a:ext cx="1609725" cy="762000"/>
            </a:xfrm>
            <a:prstGeom prst="chevron">
              <a:avLst>
                <a:gd name="adj" fmla="val 52812"/>
              </a:avLst>
            </a:prstGeom>
            <a:solidFill>
              <a:srgbClr val="26479B"/>
            </a:solidFill>
            <a:ln w="9525">
              <a:solidFill>
                <a:schemeClr val="bg1"/>
              </a:solidFill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出选择题</a:t>
              </a:r>
            </a:p>
          </p:txBody>
        </p:sp>
        <p:sp>
          <p:nvSpPr>
            <p:cNvPr id="7130118" name="AutoShape 6"/>
            <p:cNvSpPr>
              <a:spLocks noChangeArrowheads="1"/>
            </p:cNvSpPr>
            <p:nvPr/>
          </p:nvSpPr>
          <p:spPr bwMode="auto">
            <a:xfrm>
              <a:off x="9082316" y="5121185"/>
              <a:ext cx="1609725" cy="762000"/>
            </a:xfrm>
            <a:prstGeom prst="chevron">
              <a:avLst>
                <a:gd name="adj" fmla="val 52812"/>
              </a:avLst>
            </a:prstGeom>
            <a:solidFill>
              <a:srgbClr val="26479B"/>
            </a:solidFill>
            <a:ln w="9525">
              <a:solidFill>
                <a:schemeClr val="bg1"/>
              </a:solidFill>
              <a:miter lim="800000"/>
            </a:ln>
            <a:effectLst/>
          </p:spPr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8F8F8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直接说结果</a:t>
              </a:r>
            </a:p>
          </p:txBody>
        </p:sp>
        <p:sp>
          <p:nvSpPr>
            <p:cNvPr id="7130119" name="AutoShape 7"/>
            <p:cNvSpPr>
              <a:spLocks noChangeArrowheads="1"/>
            </p:cNvSpPr>
            <p:nvPr/>
          </p:nvSpPr>
          <p:spPr bwMode="auto">
            <a:xfrm>
              <a:off x="3148241" y="5121185"/>
              <a:ext cx="1838325" cy="762000"/>
            </a:xfrm>
            <a:prstGeom prst="chevron">
              <a:avLst>
                <a:gd name="adj" fmla="val 60313"/>
              </a:avLst>
            </a:prstGeom>
            <a:solidFill>
              <a:srgbClr val="26479B"/>
            </a:solidFill>
            <a:ln w="9525">
              <a:solidFill>
                <a:schemeClr val="bg1"/>
              </a:solidFill>
              <a:miter lim="800000"/>
            </a:ln>
            <a:effectLst/>
          </p:spPr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 已达成共识部分</a:t>
              </a:r>
            </a:p>
          </p:txBody>
        </p:sp>
        <p:sp>
          <p:nvSpPr>
            <p:cNvPr id="30729" name="Line 8"/>
            <p:cNvSpPr>
              <a:spLocks noChangeShapeType="1"/>
            </p:cNvSpPr>
            <p:nvPr/>
          </p:nvSpPr>
          <p:spPr bwMode="auto">
            <a:xfrm flipV="1">
              <a:off x="3632427" y="1234985"/>
              <a:ext cx="0" cy="3716338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30730" name="Picture 9" descr="箭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491" y="2822486"/>
              <a:ext cx="16224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Picture 10" descr="箭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215" y="2889161"/>
              <a:ext cx="506412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3618140" y="4968785"/>
              <a:ext cx="6692900" cy="158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733" name="Freeform 13"/>
            <p:cNvSpPr/>
            <p:nvPr/>
          </p:nvSpPr>
          <p:spPr bwMode="auto">
            <a:xfrm>
              <a:off x="4770666" y="2349410"/>
              <a:ext cx="3125787" cy="1824038"/>
            </a:xfrm>
            <a:custGeom>
              <a:avLst/>
              <a:gdLst>
                <a:gd name="T0" fmla="*/ 0 w 1776"/>
                <a:gd name="T1" fmla="*/ 2147483647 h 1296"/>
                <a:gd name="T2" fmla="*/ 2147483647 w 1776"/>
                <a:gd name="T3" fmla="*/ 2147483647 h 1296"/>
                <a:gd name="T4" fmla="*/ 2147483647 w 1776"/>
                <a:gd name="T5" fmla="*/ 0 h 1296"/>
                <a:gd name="T6" fmla="*/ 0 60000 65536"/>
                <a:gd name="T7" fmla="*/ 0 60000 65536"/>
                <a:gd name="T8" fmla="*/ 0 60000 65536"/>
                <a:gd name="T9" fmla="*/ 0 w 1776"/>
                <a:gd name="T10" fmla="*/ 0 h 1296"/>
                <a:gd name="T11" fmla="*/ 1776 w 1776"/>
                <a:gd name="T12" fmla="*/ 1296 h 1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6" h="1296">
                  <a:moveTo>
                    <a:pt x="0" y="1296"/>
                  </a:moveTo>
                  <a:cubicBezTo>
                    <a:pt x="308" y="876"/>
                    <a:pt x="616" y="456"/>
                    <a:pt x="912" y="240"/>
                  </a:cubicBezTo>
                  <a:cubicBezTo>
                    <a:pt x="1208" y="24"/>
                    <a:pt x="1492" y="12"/>
                    <a:pt x="1776" y="0"/>
                  </a:cubicBezTo>
                </a:path>
              </a:pathLst>
            </a:custGeom>
            <a:noFill/>
            <a:ln w="38100">
              <a:solidFill>
                <a:srgbClr val="333333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734" name="Freeform 14"/>
            <p:cNvSpPr/>
            <p:nvPr/>
          </p:nvSpPr>
          <p:spPr bwMode="auto">
            <a:xfrm rot="20703068">
              <a:off x="3502252" y="3092361"/>
              <a:ext cx="4394200" cy="855663"/>
            </a:xfrm>
            <a:custGeom>
              <a:avLst/>
              <a:gdLst>
                <a:gd name="T0" fmla="*/ 0 w 2496"/>
                <a:gd name="T1" fmla="*/ 2147483647 h 608"/>
                <a:gd name="T2" fmla="*/ 2147483647 w 2496"/>
                <a:gd name="T3" fmla="*/ 2147483647 h 608"/>
                <a:gd name="T4" fmla="*/ 2147483647 w 2496"/>
                <a:gd name="T5" fmla="*/ 2147483647 h 608"/>
                <a:gd name="T6" fmla="*/ 0 60000 65536"/>
                <a:gd name="T7" fmla="*/ 0 60000 65536"/>
                <a:gd name="T8" fmla="*/ 0 60000 65536"/>
                <a:gd name="T9" fmla="*/ 0 w 2496"/>
                <a:gd name="T10" fmla="*/ 0 h 608"/>
                <a:gd name="T11" fmla="*/ 2496 w 2496"/>
                <a:gd name="T12" fmla="*/ 608 h 6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" h="608">
                  <a:moveTo>
                    <a:pt x="0" y="608"/>
                  </a:moveTo>
                  <a:cubicBezTo>
                    <a:pt x="440" y="336"/>
                    <a:pt x="880" y="64"/>
                    <a:pt x="1296" y="32"/>
                  </a:cubicBezTo>
                  <a:cubicBezTo>
                    <a:pt x="1712" y="0"/>
                    <a:pt x="2104" y="208"/>
                    <a:pt x="2496" y="416"/>
                  </a:cubicBezTo>
                </a:path>
              </a:pathLst>
            </a:custGeom>
            <a:noFill/>
            <a:ln w="38100">
              <a:solidFill>
                <a:srgbClr val="333333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735" name="Freeform 15"/>
            <p:cNvSpPr/>
            <p:nvPr/>
          </p:nvSpPr>
          <p:spPr bwMode="auto">
            <a:xfrm rot="17869480">
              <a:off x="4748440" y="2879636"/>
              <a:ext cx="2635250" cy="631825"/>
            </a:xfrm>
            <a:custGeom>
              <a:avLst/>
              <a:gdLst>
                <a:gd name="T0" fmla="*/ 0 w 2496"/>
                <a:gd name="T1" fmla="*/ 2147483647 h 608"/>
                <a:gd name="T2" fmla="*/ 2147483647 w 2496"/>
                <a:gd name="T3" fmla="*/ 2147483647 h 608"/>
                <a:gd name="T4" fmla="*/ 2147483647 w 2496"/>
                <a:gd name="T5" fmla="*/ 2147483647 h 608"/>
                <a:gd name="T6" fmla="*/ 0 60000 65536"/>
                <a:gd name="T7" fmla="*/ 0 60000 65536"/>
                <a:gd name="T8" fmla="*/ 0 60000 65536"/>
                <a:gd name="T9" fmla="*/ 0 w 2496"/>
                <a:gd name="T10" fmla="*/ 0 h 608"/>
                <a:gd name="T11" fmla="*/ 2496 w 2496"/>
                <a:gd name="T12" fmla="*/ 608 h 6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" h="608">
                  <a:moveTo>
                    <a:pt x="0" y="608"/>
                  </a:moveTo>
                  <a:cubicBezTo>
                    <a:pt x="440" y="336"/>
                    <a:pt x="880" y="64"/>
                    <a:pt x="1296" y="32"/>
                  </a:cubicBezTo>
                  <a:cubicBezTo>
                    <a:pt x="1712" y="0"/>
                    <a:pt x="2104" y="208"/>
                    <a:pt x="2496" y="416"/>
                  </a:cubicBezTo>
                </a:path>
              </a:pathLst>
            </a:custGeom>
            <a:noFill/>
            <a:ln w="38100">
              <a:solidFill>
                <a:srgbClr val="333333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7966302" y="3052673"/>
              <a:ext cx="7445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基层</a:t>
              </a: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5815241" y="1844586"/>
              <a:ext cx="873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高层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7186841" y="1920786"/>
              <a:ext cx="7127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中层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20" name="组合 19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"/>
          <p:cNvSpPr/>
          <p:nvPr/>
        </p:nvSpPr>
        <p:spPr>
          <a:xfrm>
            <a:off x="1478362" y="4554855"/>
            <a:ext cx="2723515" cy="1212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 创造和谐的沟通氛围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喜悦心，亲和力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 倾听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62797" y="4460291"/>
            <a:ext cx="2685415" cy="1212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请人喝酒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 察言观色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沟通中学会赞扬与妥协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96150" y="4416425"/>
            <a:ext cx="2694305" cy="148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亲密性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 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谦以待人，换位思考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人际关系人际敏感度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5949" y="333682"/>
            <a:ext cx="5049821" cy="569106"/>
            <a:chOff x="305949" y="333682"/>
            <a:chExt cx="5049821" cy="569106"/>
          </a:xfrm>
        </p:grpSpPr>
        <p:grpSp>
          <p:nvGrpSpPr>
            <p:cNvPr id="16" name="组合 15"/>
            <p:cNvGrpSpPr/>
            <p:nvPr/>
          </p:nvGrpSpPr>
          <p:grpSpPr>
            <a:xfrm>
              <a:off x="305949" y="333682"/>
              <a:ext cx="5049821" cy="569106"/>
              <a:chOff x="247892" y="267066"/>
              <a:chExt cx="5049821" cy="569106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247892" y="267066"/>
                <a:ext cx="5049821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TextBox 20"/>
              <p:cNvSpPr txBox="1"/>
              <p:nvPr/>
            </p:nvSpPr>
            <p:spPr>
              <a:xfrm>
                <a:off x="702929" y="300374"/>
                <a:ext cx="424535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互动：沟通技巧知多少</a:t>
                </a: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7" t="7540" r="20383" b="7540"/>
          <a:stretch>
            <a:fillRect/>
          </a:stretch>
        </p:blipFill>
        <p:spPr>
          <a:xfrm>
            <a:off x="4536114" y="1605409"/>
            <a:ext cx="2523684" cy="2523684"/>
          </a:xfrm>
          <a:custGeom>
            <a:avLst/>
            <a:gdLst>
              <a:gd name="connsiteX0" fmla="*/ 925629 w 1851258"/>
              <a:gd name="connsiteY0" fmla="*/ 0 h 1851258"/>
              <a:gd name="connsiteX1" fmla="*/ 1851258 w 1851258"/>
              <a:gd name="connsiteY1" fmla="*/ 925629 h 1851258"/>
              <a:gd name="connsiteX2" fmla="*/ 925629 w 1851258"/>
              <a:gd name="connsiteY2" fmla="*/ 1851258 h 1851258"/>
              <a:gd name="connsiteX3" fmla="*/ 0 w 1851258"/>
              <a:gd name="connsiteY3" fmla="*/ 925629 h 1851258"/>
              <a:gd name="connsiteX4" fmla="*/ 925629 w 1851258"/>
              <a:gd name="connsiteY4" fmla="*/ 0 h 185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258" h="1851258">
                <a:moveTo>
                  <a:pt x="925629" y="0"/>
                </a:moveTo>
                <a:cubicBezTo>
                  <a:pt x="1436840" y="0"/>
                  <a:pt x="1851258" y="414418"/>
                  <a:pt x="1851258" y="925629"/>
                </a:cubicBezTo>
                <a:cubicBezTo>
                  <a:pt x="1851258" y="1436840"/>
                  <a:pt x="1436840" y="1851258"/>
                  <a:pt x="925629" y="1851258"/>
                </a:cubicBezTo>
                <a:cubicBezTo>
                  <a:pt x="414418" y="1851258"/>
                  <a:pt x="0" y="1436840"/>
                  <a:pt x="0" y="925629"/>
                </a:cubicBezTo>
                <a:cubicBezTo>
                  <a:pt x="0" y="414418"/>
                  <a:pt x="414418" y="0"/>
                  <a:pt x="925629" y="0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7535" r="30277" b="7535"/>
          <a:stretch>
            <a:fillRect/>
          </a:stretch>
        </p:blipFill>
        <p:spPr>
          <a:xfrm>
            <a:off x="8596150" y="2277835"/>
            <a:ext cx="1851258" cy="1851258"/>
          </a:xfrm>
          <a:custGeom>
            <a:avLst/>
            <a:gdLst>
              <a:gd name="connsiteX0" fmla="*/ 925629 w 1851258"/>
              <a:gd name="connsiteY0" fmla="*/ 0 h 1851258"/>
              <a:gd name="connsiteX1" fmla="*/ 1851258 w 1851258"/>
              <a:gd name="connsiteY1" fmla="*/ 925629 h 1851258"/>
              <a:gd name="connsiteX2" fmla="*/ 925629 w 1851258"/>
              <a:gd name="connsiteY2" fmla="*/ 1851258 h 1851258"/>
              <a:gd name="connsiteX3" fmla="*/ 0 w 1851258"/>
              <a:gd name="connsiteY3" fmla="*/ 925629 h 1851258"/>
              <a:gd name="connsiteX4" fmla="*/ 925629 w 1851258"/>
              <a:gd name="connsiteY4" fmla="*/ 0 h 185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258" h="1851258">
                <a:moveTo>
                  <a:pt x="925629" y="0"/>
                </a:moveTo>
                <a:cubicBezTo>
                  <a:pt x="1436840" y="0"/>
                  <a:pt x="1851258" y="414418"/>
                  <a:pt x="1851258" y="925629"/>
                </a:cubicBezTo>
                <a:cubicBezTo>
                  <a:pt x="1851258" y="1436840"/>
                  <a:pt x="1436840" y="1851258"/>
                  <a:pt x="925629" y="1851258"/>
                </a:cubicBezTo>
                <a:cubicBezTo>
                  <a:pt x="414418" y="1851258"/>
                  <a:pt x="0" y="1436840"/>
                  <a:pt x="0" y="925629"/>
                </a:cubicBezTo>
                <a:cubicBezTo>
                  <a:pt x="0" y="414418"/>
                  <a:pt x="414418" y="0"/>
                  <a:pt x="925629" y="0"/>
                </a:cubicBez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0" t="5448" r="8626" b="9632"/>
          <a:stretch>
            <a:fillRect/>
          </a:stretch>
        </p:blipFill>
        <p:spPr>
          <a:xfrm>
            <a:off x="1478362" y="2277835"/>
            <a:ext cx="1851258" cy="1851258"/>
          </a:xfrm>
          <a:custGeom>
            <a:avLst/>
            <a:gdLst>
              <a:gd name="connsiteX0" fmla="*/ 925629 w 1851258"/>
              <a:gd name="connsiteY0" fmla="*/ 0 h 1851258"/>
              <a:gd name="connsiteX1" fmla="*/ 1851258 w 1851258"/>
              <a:gd name="connsiteY1" fmla="*/ 925629 h 1851258"/>
              <a:gd name="connsiteX2" fmla="*/ 925629 w 1851258"/>
              <a:gd name="connsiteY2" fmla="*/ 1851258 h 1851258"/>
              <a:gd name="connsiteX3" fmla="*/ 0 w 1851258"/>
              <a:gd name="connsiteY3" fmla="*/ 925629 h 1851258"/>
              <a:gd name="connsiteX4" fmla="*/ 925629 w 1851258"/>
              <a:gd name="connsiteY4" fmla="*/ 0 h 185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258" h="1851258">
                <a:moveTo>
                  <a:pt x="925629" y="0"/>
                </a:moveTo>
                <a:cubicBezTo>
                  <a:pt x="1436840" y="0"/>
                  <a:pt x="1851258" y="414418"/>
                  <a:pt x="1851258" y="925629"/>
                </a:cubicBezTo>
                <a:cubicBezTo>
                  <a:pt x="1851258" y="1436840"/>
                  <a:pt x="1436840" y="1851258"/>
                  <a:pt x="925629" y="1851258"/>
                </a:cubicBezTo>
                <a:cubicBezTo>
                  <a:pt x="414418" y="1851258"/>
                  <a:pt x="0" y="1436840"/>
                  <a:pt x="0" y="925629"/>
                </a:cubicBezTo>
                <a:cubicBezTo>
                  <a:pt x="0" y="414418"/>
                  <a:pt x="414418" y="0"/>
                  <a:pt x="925629" y="0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99747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89860" y="1335859"/>
          <a:ext cx="7842910" cy="4651376"/>
        </p:xfrm>
        <a:graphic>
          <a:graphicData uri="http://schemas.openxmlformats.org/drawingml/2006/table">
            <a:tbl>
              <a:tblPr/>
              <a:tblGrid>
                <a:gridCol w="1204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时间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地点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目标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准备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序号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说明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第一句话说什么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他会问哪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个关键问题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想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能否回答，如能相关的话述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想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如果我是他我会怎么想（做）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换位思考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收尾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自我总结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反思自己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50%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的问题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970270" y="1857829"/>
            <a:ext cx="25908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动词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+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所要做的事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8" name="组合 7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84074" y="2026377"/>
            <a:ext cx="1264778" cy="3336415"/>
            <a:chOff x="1567543" y="2026377"/>
            <a:chExt cx="1264778" cy="3336415"/>
          </a:xfrm>
        </p:grpSpPr>
        <p:sp>
          <p:nvSpPr>
            <p:cNvPr id="13" name="对话气泡: 圆角矩形 1"/>
            <p:cNvSpPr/>
            <p:nvPr/>
          </p:nvSpPr>
          <p:spPr>
            <a:xfrm>
              <a:off x="1567543" y="2026377"/>
              <a:ext cx="1264778" cy="3336415"/>
            </a:xfrm>
            <a:custGeom>
              <a:avLst/>
              <a:gdLst>
                <a:gd name="connsiteX0" fmla="*/ 0 w 1170433"/>
                <a:gd name="connsiteY0" fmla="*/ 195076 h 3336415"/>
                <a:gd name="connsiteX1" fmla="*/ 195076 w 1170433"/>
                <a:gd name="connsiteY1" fmla="*/ 0 h 3336415"/>
                <a:gd name="connsiteX2" fmla="*/ 682753 w 1170433"/>
                <a:gd name="connsiteY2" fmla="*/ 0 h 3336415"/>
                <a:gd name="connsiteX3" fmla="*/ 682753 w 1170433"/>
                <a:gd name="connsiteY3" fmla="*/ 0 h 3336415"/>
                <a:gd name="connsiteX4" fmla="*/ 975361 w 1170433"/>
                <a:gd name="connsiteY4" fmla="*/ 0 h 3336415"/>
                <a:gd name="connsiteX5" fmla="*/ 975357 w 1170433"/>
                <a:gd name="connsiteY5" fmla="*/ 0 h 3336415"/>
                <a:gd name="connsiteX6" fmla="*/ 1170433 w 1170433"/>
                <a:gd name="connsiteY6" fmla="*/ 195076 h 3336415"/>
                <a:gd name="connsiteX7" fmla="*/ 1170433 w 1170433"/>
                <a:gd name="connsiteY7" fmla="*/ 556069 h 3336415"/>
                <a:gd name="connsiteX8" fmla="*/ 1624081 w 1170433"/>
                <a:gd name="connsiteY8" fmla="*/ 921384 h 3336415"/>
                <a:gd name="connsiteX9" fmla="*/ 1170433 w 1170433"/>
                <a:gd name="connsiteY9" fmla="*/ 1390173 h 3336415"/>
                <a:gd name="connsiteX10" fmla="*/ 1170433 w 1170433"/>
                <a:gd name="connsiteY10" fmla="*/ 3141339 h 3336415"/>
                <a:gd name="connsiteX11" fmla="*/ 975357 w 1170433"/>
                <a:gd name="connsiteY11" fmla="*/ 3336415 h 3336415"/>
                <a:gd name="connsiteX12" fmla="*/ 975361 w 1170433"/>
                <a:gd name="connsiteY12" fmla="*/ 3336415 h 3336415"/>
                <a:gd name="connsiteX13" fmla="*/ 682753 w 1170433"/>
                <a:gd name="connsiteY13" fmla="*/ 3336415 h 3336415"/>
                <a:gd name="connsiteX14" fmla="*/ 682753 w 1170433"/>
                <a:gd name="connsiteY14" fmla="*/ 3336415 h 3336415"/>
                <a:gd name="connsiteX15" fmla="*/ 195076 w 1170433"/>
                <a:gd name="connsiteY15" fmla="*/ 3336415 h 3336415"/>
                <a:gd name="connsiteX16" fmla="*/ 0 w 1170433"/>
                <a:gd name="connsiteY16" fmla="*/ 3141339 h 3336415"/>
                <a:gd name="connsiteX17" fmla="*/ 0 w 1170433"/>
                <a:gd name="connsiteY17" fmla="*/ 1390173 h 3336415"/>
                <a:gd name="connsiteX18" fmla="*/ 0 w 1170433"/>
                <a:gd name="connsiteY18" fmla="*/ 556069 h 3336415"/>
                <a:gd name="connsiteX19" fmla="*/ 0 w 1170433"/>
                <a:gd name="connsiteY19" fmla="*/ 556069 h 3336415"/>
                <a:gd name="connsiteX20" fmla="*/ 0 w 1170433"/>
                <a:gd name="connsiteY20" fmla="*/ 195076 h 3336415"/>
                <a:gd name="connsiteX0-1" fmla="*/ 0 w 1624081"/>
                <a:gd name="connsiteY0-2" fmla="*/ 195076 h 3336415"/>
                <a:gd name="connsiteX1-3" fmla="*/ 195076 w 1624081"/>
                <a:gd name="connsiteY1-4" fmla="*/ 0 h 3336415"/>
                <a:gd name="connsiteX2-5" fmla="*/ 682753 w 1624081"/>
                <a:gd name="connsiteY2-6" fmla="*/ 0 h 3336415"/>
                <a:gd name="connsiteX3-7" fmla="*/ 682753 w 1624081"/>
                <a:gd name="connsiteY3-8" fmla="*/ 0 h 3336415"/>
                <a:gd name="connsiteX4-9" fmla="*/ 975361 w 1624081"/>
                <a:gd name="connsiteY4-10" fmla="*/ 0 h 3336415"/>
                <a:gd name="connsiteX5-11" fmla="*/ 975357 w 1624081"/>
                <a:gd name="connsiteY5-12" fmla="*/ 0 h 3336415"/>
                <a:gd name="connsiteX6-13" fmla="*/ 1170433 w 1624081"/>
                <a:gd name="connsiteY6-14" fmla="*/ 195076 h 3336415"/>
                <a:gd name="connsiteX7-15" fmla="*/ 1170433 w 1624081"/>
                <a:gd name="connsiteY7-16" fmla="*/ 556069 h 3336415"/>
                <a:gd name="connsiteX8-17" fmla="*/ 1624081 w 1624081"/>
                <a:gd name="connsiteY8-18" fmla="*/ 921384 h 3336415"/>
                <a:gd name="connsiteX9-19" fmla="*/ 1145033 w 1624081"/>
                <a:gd name="connsiteY9-20" fmla="*/ 2329973 h 3336415"/>
                <a:gd name="connsiteX10-21" fmla="*/ 1170433 w 1624081"/>
                <a:gd name="connsiteY10-22" fmla="*/ 3141339 h 3336415"/>
                <a:gd name="connsiteX11-23" fmla="*/ 975357 w 1624081"/>
                <a:gd name="connsiteY11-24" fmla="*/ 3336415 h 3336415"/>
                <a:gd name="connsiteX12-25" fmla="*/ 975361 w 1624081"/>
                <a:gd name="connsiteY12-26" fmla="*/ 3336415 h 3336415"/>
                <a:gd name="connsiteX13-27" fmla="*/ 682753 w 1624081"/>
                <a:gd name="connsiteY13-28" fmla="*/ 3336415 h 3336415"/>
                <a:gd name="connsiteX14-29" fmla="*/ 682753 w 1624081"/>
                <a:gd name="connsiteY14-30" fmla="*/ 3336415 h 3336415"/>
                <a:gd name="connsiteX15-31" fmla="*/ 195076 w 1624081"/>
                <a:gd name="connsiteY15-32" fmla="*/ 3336415 h 3336415"/>
                <a:gd name="connsiteX16-33" fmla="*/ 0 w 1624081"/>
                <a:gd name="connsiteY16-34" fmla="*/ 3141339 h 3336415"/>
                <a:gd name="connsiteX17-35" fmla="*/ 0 w 1624081"/>
                <a:gd name="connsiteY17-36" fmla="*/ 1390173 h 3336415"/>
                <a:gd name="connsiteX18-37" fmla="*/ 0 w 1624081"/>
                <a:gd name="connsiteY18-38" fmla="*/ 556069 h 3336415"/>
                <a:gd name="connsiteX19-39" fmla="*/ 0 w 1624081"/>
                <a:gd name="connsiteY19-40" fmla="*/ 556069 h 3336415"/>
                <a:gd name="connsiteX20-41" fmla="*/ 0 w 1624081"/>
                <a:gd name="connsiteY20-42" fmla="*/ 195076 h 3336415"/>
                <a:gd name="connsiteX0-43" fmla="*/ 0 w 1624081"/>
                <a:gd name="connsiteY0-44" fmla="*/ 195076 h 3336415"/>
                <a:gd name="connsiteX1-45" fmla="*/ 195076 w 1624081"/>
                <a:gd name="connsiteY1-46" fmla="*/ 0 h 3336415"/>
                <a:gd name="connsiteX2-47" fmla="*/ 682753 w 1624081"/>
                <a:gd name="connsiteY2-48" fmla="*/ 0 h 3336415"/>
                <a:gd name="connsiteX3-49" fmla="*/ 682753 w 1624081"/>
                <a:gd name="connsiteY3-50" fmla="*/ 0 h 3336415"/>
                <a:gd name="connsiteX4-51" fmla="*/ 975361 w 1624081"/>
                <a:gd name="connsiteY4-52" fmla="*/ 0 h 3336415"/>
                <a:gd name="connsiteX5-53" fmla="*/ 975357 w 1624081"/>
                <a:gd name="connsiteY5-54" fmla="*/ 0 h 3336415"/>
                <a:gd name="connsiteX6-55" fmla="*/ 1170433 w 1624081"/>
                <a:gd name="connsiteY6-56" fmla="*/ 195076 h 3336415"/>
                <a:gd name="connsiteX7-57" fmla="*/ 1170433 w 1624081"/>
                <a:gd name="connsiteY7-58" fmla="*/ 1432369 h 3336415"/>
                <a:gd name="connsiteX8-59" fmla="*/ 1624081 w 1624081"/>
                <a:gd name="connsiteY8-60" fmla="*/ 921384 h 3336415"/>
                <a:gd name="connsiteX9-61" fmla="*/ 1145033 w 1624081"/>
                <a:gd name="connsiteY9-62" fmla="*/ 2329973 h 3336415"/>
                <a:gd name="connsiteX10-63" fmla="*/ 1170433 w 1624081"/>
                <a:gd name="connsiteY10-64" fmla="*/ 3141339 h 3336415"/>
                <a:gd name="connsiteX11-65" fmla="*/ 975357 w 1624081"/>
                <a:gd name="connsiteY11-66" fmla="*/ 3336415 h 3336415"/>
                <a:gd name="connsiteX12-67" fmla="*/ 975361 w 1624081"/>
                <a:gd name="connsiteY12-68" fmla="*/ 3336415 h 3336415"/>
                <a:gd name="connsiteX13-69" fmla="*/ 682753 w 1624081"/>
                <a:gd name="connsiteY13-70" fmla="*/ 3336415 h 3336415"/>
                <a:gd name="connsiteX14-71" fmla="*/ 682753 w 1624081"/>
                <a:gd name="connsiteY14-72" fmla="*/ 3336415 h 3336415"/>
                <a:gd name="connsiteX15-73" fmla="*/ 195076 w 1624081"/>
                <a:gd name="connsiteY15-74" fmla="*/ 3336415 h 3336415"/>
                <a:gd name="connsiteX16-75" fmla="*/ 0 w 1624081"/>
                <a:gd name="connsiteY16-76" fmla="*/ 3141339 h 3336415"/>
                <a:gd name="connsiteX17-77" fmla="*/ 0 w 1624081"/>
                <a:gd name="connsiteY17-78" fmla="*/ 1390173 h 3336415"/>
                <a:gd name="connsiteX18-79" fmla="*/ 0 w 1624081"/>
                <a:gd name="connsiteY18-80" fmla="*/ 556069 h 3336415"/>
                <a:gd name="connsiteX19-81" fmla="*/ 0 w 1624081"/>
                <a:gd name="connsiteY19-82" fmla="*/ 556069 h 3336415"/>
                <a:gd name="connsiteX20-83" fmla="*/ 0 w 1624081"/>
                <a:gd name="connsiteY20-84" fmla="*/ 195076 h 3336415"/>
                <a:gd name="connsiteX0-85" fmla="*/ 0 w 1776481"/>
                <a:gd name="connsiteY0-86" fmla="*/ 195076 h 3336415"/>
                <a:gd name="connsiteX1-87" fmla="*/ 195076 w 1776481"/>
                <a:gd name="connsiteY1-88" fmla="*/ 0 h 3336415"/>
                <a:gd name="connsiteX2-89" fmla="*/ 682753 w 1776481"/>
                <a:gd name="connsiteY2-90" fmla="*/ 0 h 3336415"/>
                <a:gd name="connsiteX3-91" fmla="*/ 682753 w 1776481"/>
                <a:gd name="connsiteY3-92" fmla="*/ 0 h 3336415"/>
                <a:gd name="connsiteX4-93" fmla="*/ 975361 w 1776481"/>
                <a:gd name="connsiteY4-94" fmla="*/ 0 h 3336415"/>
                <a:gd name="connsiteX5-95" fmla="*/ 975357 w 1776481"/>
                <a:gd name="connsiteY5-96" fmla="*/ 0 h 3336415"/>
                <a:gd name="connsiteX6-97" fmla="*/ 1170433 w 1776481"/>
                <a:gd name="connsiteY6-98" fmla="*/ 195076 h 3336415"/>
                <a:gd name="connsiteX7-99" fmla="*/ 1170433 w 1776481"/>
                <a:gd name="connsiteY7-100" fmla="*/ 1432369 h 3336415"/>
                <a:gd name="connsiteX8-101" fmla="*/ 1776481 w 1776481"/>
                <a:gd name="connsiteY8-102" fmla="*/ 1823084 h 3336415"/>
                <a:gd name="connsiteX9-103" fmla="*/ 1145033 w 1776481"/>
                <a:gd name="connsiteY9-104" fmla="*/ 2329973 h 3336415"/>
                <a:gd name="connsiteX10-105" fmla="*/ 1170433 w 1776481"/>
                <a:gd name="connsiteY10-106" fmla="*/ 3141339 h 3336415"/>
                <a:gd name="connsiteX11-107" fmla="*/ 975357 w 1776481"/>
                <a:gd name="connsiteY11-108" fmla="*/ 3336415 h 3336415"/>
                <a:gd name="connsiteX12-109" fmla="*/ 975361 w 1776481"/>
                <a:gd name="connsiteY12-110" fmla="*/ 3336415 h 3336415"/>
                <a:gd name="connsiteX13-111" fmla="*/ 682753 w 1776481"/>
                <a:gd name="connsiteY13-112" fmla="*/ 3336415 h 3336415"/>
                <a:gd name="connsiteX14-113" fmla="*/ 682753 w 1776481"/>
                <a:gd name="connsiteY14-114" fmla="*/ 3336415 h 3336415"/>
                <a:gd name="connsiteX15-115" fmla="*/ 195076 w 1776481"/>
                <a:gd name="connsiteY15-116" fmla="*/ 3336415 h 3336415"/>
                <a:gd name="connsiteX16-117" fmla="*/ 0 w 1776481"/>
                <a:gd name="connsiteY16-118" fmla="*/ 3141339 h 3336415"/>
                <a:gd name="connsiteX17-119" fmla="*/ 0 w 1776481"/>
                <a:gd name="connsiteY17-120" fmla="*/ 1390173 h 3336415"/>
                <a:gd name="connsiteX18-121" fmla="*/ 0 w 1776481"/>
                <a:gd name="connsiteY18-122" fmla="*/ 556069 h 3336415"/>
                <a:gd name="connsiteX19-123" fmla="*/ 0 w 1776481"/>
                <a:gd name="connsiteY19-124" fmla="*/ 556069 h 3336415"/>
                <a:gd name="connsiteX20-125" fmla="*/ 0 w 1776481"/>
                <a:gd name="connsiteY20-126" fmla="*/ 195076 h 3336415"/>
                <a:gd name="connsiteX0-127" fmla="*/ 0 w 1776481"/>
                <a:gd name="connsiteY0-128" fmla="*/ 195076 h 3336415"/>
                <a:gd name="connsiteX1-129" fmla="*/ 195076 w 1776481"/>
                <a:gd name="connsiteY1-130" fmla="*/ 0 h 3336415"/>
                <a:gd name="connsiteX2-131" fmla="*/ 682753 w 1776481"/>
                <a:gd name="connsiteY2-132" fmla="*/ 0 h 3336415"/>
                <a:gd name="connsiteX3-133" fmla="*/ 682753 w 1776481"/>
                <a:gd name="connsiteY3-134" fmla="*/ 0 h 3336415"/>
                <a:gd name="connsiteX4-135" fmla="*/ 975361 w 1776481"/>
                <a:gd name="connsiteY4-136" fmla="*/ 0 h 3336415"/>
                <a:gd name="connsiteX5-137" fmla="*/ 975357 w 1776481"/>
                <a:gd name="connsiteY5-138" fmla="*/ 0 h 3336415"/>
                <a:gd name="connsiteX6-139" fmla="*/ 1170433 w 1776481"/>
                <a:gd name="connsiteY6-140" fmla="*/ 195076 h 3336415"/>
                <a:gd name="connsiteX7-141" fmla="*/ 1170433 w 1776481"/>
                <a:gd name="connsiteY7-142" fmla="*/ 1038669 h 3336415"/>
                <a:gd name="connsiteX8-143" fmla="*/ 1776481 w 1776481"/>
                <a:gd name="connsiteY8-144" fmla="*/ 1823084 h 3336415"/>
                <a:gd name="connsiteX9-145" fmla="*/ 1145033 w 1776481"/>
                <a:gd name="connsiteY9-146" fmla="*/ 2329973 h 3336415"/>
                <a:gd name="connsiteX10-147" fmla="*/ 1170433 w 1776481"/>
                <a:gd name="connsiteY10-148" fmla="*/ 3141339 h 3336415"/>
                <a:gd name="connsiteX11-149" fmla="*/ 975357 w 1776481"/>
                <a:gd name="connsiteY11-150" fmla="*/ 3336415 h 3336415"/>
                <a:gd name="connsiteX12-151" fmla="*/ 975361 w 1776481"/>
                <a:gd name="connsiteY12-152" fmla="*/ 3336415 h 3336415"/>
                <a:gd name="connsiteX13-153" fmla="*/ 682753 w 1776481"/>
                <a:gd name="connsiteY13-154" fmla="*/ 3336415 h 3336415"/>
                <a:gd name="connsiteX14-155" fmla="*/ 682753 w 1776481"/>
                <a:gd name="connsiteY14-156" fmla="*/ 3336415 h 3336415"/>
                <a:gd name="connsiteX15-157" fmla="*/ 195076 w 1776481"/>
                <a:gd name="connsiteY15-158" fmla="*/ 3336415 h 3336415"/>
                <a:gd name="connsiteX16-159" fmla="*/ 0 w 1776481"/>
                <a:gd name="connsiteY16-160" fmla="*/ 3141339 h 3336415"/>
                <a:gd name="connsiteX17-161" fmla="*/ 0 w 1776481"/>
                <a:gd name="connsiteY17-162" fmla="*/ 1390173 h 3336415"/>
                <a:gd name="connsiteX18-163" fmla="*/ 0 w 1776481"/>
                <a:gd name="connsiteY18-164" fmla="*/ 556069 h 3336415"/>
                <a:gd name="connsiteX19-165" fmla="*/ 0 w 1776481"/>
                <a:gd name="connsiteY19-166" fmla="*/ 556069 h 3336415"/>
                <a:gd name="connsiteX20-167" fmla="*/ 0 w 1776481"/>
                <a:gd name="connsiteY20-168" fmla="*/ 195076 h 3336415"/>
                <a:gd name="connsiteX0-169" fmla="*/ 0 w 1776481"/>
                <a:gd name="connsiteY0-170" fmla="*/ 195076 h 3336415"/>
                <a:gd name="connsiteX1-171" fmla="*/ 195076 w 1776481"/>
                <a:gd name="connsiteY1-172" fmla="*/ 0 h 3336415"/>
                <a:gd name="connsiteX2-173" fmla="*/ 682753 w 1776481"/>
                <a:gd name="connsiteY2-174" fmla="*/ 0 h 3336415"/>
                <a:gd name="connsiteX3-175" fmla="*/ 682753 w 1776481"/>
                <a:gd name="connsiteY3-176" fmla="*/ 0 h 3336415"/>
                <a:gd name="connsiteX4-177" fmla="*/ 975361 w 1776481"/>
                <a:gd name="connsiteY4-178" fmla="*/ 0 h 3336415"/>
                <a:gd name="connsiteX5-179" fmla="*/ 975357 w 1776481"/>
                <a:gd name="connsiteY5-180" fmla="*/ 0 h 3336415"/>
                <a:gd name="connsiteX6-181" fmla="*/ 1170433 w 1776481"/>
                <a:gd name="connsiteY6-182" fmla="*/ 195076 h 3336415"/>
                <a:gd name="connsiteX7-183" fmla="*/ 1170433 w 1776481"/>
                <a:gd name="connsiteY7-184" fmla="*/ 1038669 h 3336415"/>
                <a:gd name="connsiteX8-185" fmla="*/ 1776481 w 1776481"/>
                <a:gd name="connsiteY8-186" fmla="*/ 1823084 h 3336415"/>
                <a:gd name="connsiteX9-187" fmla="*/ 1183133 w 1776481"/>
                <a:gd name="connsiteY9-188" fmla="*/ 2025173 h 3336415"/>
                <a:gd name="connsiteX10-189" fmla="*/ 1170433 w 1776481"/>
                <a:gd name="connsiteY10-190" fmla="*/ 3141339 h 3336415"/>
                <a:gd name="connsiteX11-191" fmla="*/ 975357 w 1776481"/>
                <a:gd name="connsiteY11-192" fmla="*/ 3336415 h 3336415"/>
                <a:gd name="connsiteX12-193" fmla="*/ 975361 w 1776481"/>
                <a:gd name="connsiteY12-194" fmla="*/ 3336415 h 3336415"/>
                <a:gd name="connsiteX13-195" fmla="*/ 682753 w 1776481"/>
                <a:gd name="connsiteY13-196" fmla="*/ 3336415 h 3336415"/>
                <a:gd name="connsiteX14-197" fmla="*/ 682753 w 1776481"/>
                <a:gd name="connsiteY14-198" fmla="*/ 3336415 h 3336415"/>
                <a:gd name="connsiteX15-199" fmla="*/ 195076 w 1776481"/>
                <a:gd name="connsiteY15-200" fmla="*/ 3336415 h 3336415"/>
                <a:gd name="connsiteX16-201" fmla="*/ 0 w 1776481"/>
                <a:gd name="connsiteY16-202" fmla="*/ 3141339 h 3336415"/>
                <a:gd name="connsiteX17-203" fmla="*/ 0 w 1776481"/>
                <a:gd name="connsiteY17-204" fmla="*/ 1390173 h 3336415"/>
                <a:gd name="connsiteX18-205" fmla="*/ 0 w 1776481"/>
                <a:gd name="connsiteY18-206" fmla="*/ 556069 h 3336415"/>
                <a:gd name="connsiteX19-207" fmla="*/ 0 w 1776481"/>
                <a:gd name="connsiteY19-208" fmla="*/ 556069 h 3336415"/>
                <a:gd name="connsiteX20-209" fmla="*/ 0 w 1776481"/>
                <a:gd name="connsiteY20-210" fmla="*/ 195076 h 3336415"/>
                <a:gd name="connsiteX0-211" fmla="*/ 0 w 1827281"/>
                <a:gd name="connsiteY0-212" fmla="*/ 195076 h 3336415"/>
                <a:gd name="connsiteX1-213" fmla="*/ 195076 w 1827281"/>
                <a:gd name="connsiteY1-214" fmla="*/ 0 h 3336415"/>
                <a:gd name="connsiteX2-215" fmla="*/ 682753 w 1827281"/>
                <a:gd name="connsiteY2-216" fmla="*/ 0 h 3336415"/>
                <a:gd name="connsiteX3-217" fmla="*/ 682753 w 1827281"/>
                <a:gd name="connsiteY3-218" fmla="*/ 0 h 3336415"/>
                <a:gd name="connsiteX4-219" fmla="*/ 975361 w 1827281"/>
                <a:gd name="connsiteY4-220" fmla="*/ 0 h 3336415"/>
                <a:gd name="connsiteX5-221" fmla="*/ 975357 w 1827281"/>
                <a:gd name="connsiteY5-222" fmla="*/ 0 h 3336415"/>
                <a:gd name="connsiteX6-223" fmla="*/ 1170433 w 1827281"/>
                <a:gd name="connsiteY6-224" fmla="*/ 195076 h 3336415"/>
                <a:gd name="connsiteX7-225" fmla="*/ 1170433 w 1827281"/>
                <a:gd name="connsiteY7-226" fmla="*/ 1038669 h 3336415"/>
                <a:gd name="connsiteX8-227" fmla="*/ 1827281 w 1827281"/>
                <a:gd name="connsiteY8-228" fmla="*/ 1543684 h 3336415"/>
                <a:gd name="connsiteX9-229" fmla="*/ 1183133 w 1827281"/>
                <a:gd name="connsiteY9-230" fmla="*/ 2025173 h 3336415"/>
                <a:gd name="connsiteX10-231" fmla="*/ 1170433 w 1827281"/>
                <a:gd name="connsiteY10-232" fmla="*/ 3141339 h 3336415"/>
                <a:gd name="connsiteX11-233" fmla="*/ 975357 w 1827281"/>
                <a:gd name="connsiteY11-234" fmla="*/ 3336415 h 3336415"/>
                <a:gd name="connsiteX12-235" fmla="*/ 975361 w 1827281"/>
                <a:gd name="connsiteY12-236" fmla="*/ 3336415 h 3336415"/>
                <a:gd name="connsiteX13-237" fmla="*/ 682753 w 1827281"/>
                <a:gd name="connsiteY13-238" fmla="*/ 3336415 h 3336415"/>
                <a:gd name="connsiteX14-239" fmla="*/ 682753 w 1827281"/>
                <a:gd name="connsiteY14-240" fmla="*/ 3336415 h 3336415"/>
                <a:gd name="connsiteX15-241" fmla="*/ 195076 w 1827281"/>
                <a:gd name="connsiteY15-242" fmla="*/ 3336415 h 3336415"/>
                <a:gd name="connsiteX16-243" fmla="*/ 0 w 1827281"/>
                <a:gd name="connsiteY16-244" fmla="*/ 3141339 h 3336415"/>
                <a:gd name="connsiteX17-245" fmla="*/ 0 w 1827281"/>
                <a:gd name="connsiteY17-246" fmla="*/ 1390173 h 3336415"/>
                <a:gd name="connsiteX18-247" fmla="*/ 0 w 1827281"/>
                <a:gd name="connsiteY18-248" fmla="*/ 556069 h 3336415"/>
                <a:gd name="connsiteX19-249" fmla="*/ 0 w 1827281"/>
                <a:gd name="connsiteY19-250" fmla="*/ 556069 h 3336415"/>
                <a:gd name="connsiteX20-251" fmla="*/ 0 w 1827281"/>
                <a:gd name="connsiteY20-252" fmla="*/ 195076 h 33364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827281" h="3336415">
                  <a:moveTo>
                    <a:pt x="0" y="195076"/>
                  </a:moveTo>
                  <a:cubicBezTo>
                    <a:pt x="0" y="87339"/>
                    <a:pt x="87339" y="0"/>
                    <a:pt x="195076" y="0"/>
                  </a:cubicBezTo>
                  <a:lnTo>
                    <a:pt x="682753" y="0"/>
                  </a:lnTo>
                  <a:lnTo>
                    <a:pt x="682753" y="0"/>
                  </a:lnTo>
                  <a:lnTo>
                    <a:pt x="975361" y="0"/>
                  </a:lnTo>
                  <a:lnTo>
                    <a:pt x="975357" y="0"/>
                  </a:lnTo>
                  <a:cubicBezTo>
                    <a:pt x="1083094" y="0"/>
                    <a:pt x="1170433" y="87339"/>
                    <a:pt x="1170433" y="195076"/>
                  </a:cubicBezTo>
                  <a:lnTo>
                    <a:pt x="1170433" y="1038669"/>
                  </a:lnTo>
                  <a:lnTo>
                    <a:pt x="1827281" y="1543684"/>
                  </a:lnTo>
                  <a:lnTo>
                    <a:pt x="1183133" y="2025173"/>
                  </a:lnTo>
                  <a:cubicBezTo>
                    <a:pt x="1183133" y="2608895"/>
                    <a:pt x="1170433" y="2557617"/>
                    <a:pt x="1170433" y="3141339"/>
                  </a:cubicBezTo>
                  <a:cubicBezTo>
                    <a:pt x="1170433" y="3249076"/>
                    <a:pt x="1083094" y="3336415"/>
                    <a:pt x="975357" y="3336415"/>
                  </a:cubicBezTo>
                  <a:lnTo>
                    <a:pt x="975361" y="3336415"/>
                  </a:lnTo>
                  <a:lnTo>
                    <a:pt x="682753" y="3336415"/>
                  </a:lnTo>
                  <a:lnTo>
                    <a:pt x="682753" y="3336415"/>
                  </a:lnTo>
                  <a:lnTo>
                    <a:pt x="195076" y="3336415"/>
                  </a:lnTo>
                  <a:cubicBezTo>
                    <a:pt x="87339" y="3336415"/>
                    <a:pt x="0" y="3249076"/>
                    <a:pt x="0" y="3141339"/>
                  </a:cubicBezTo>
                  <a:lnTo>
                    <a:pt x="0" y="1390173"/>
                  </a:lnTo>
                  <a:lnTo>
                    <a:pt x="0" y="556069"/>
                  </a:lnTo>
                  <a:lnTo>
                    <a:pt x="0" y="556069"/>
                  </a:lnTo>
                  <a:lnTo>
                    <a:pt x="0" y="195076"/>
                  </a:lnTo>
                  <a:close/>
                </a:path>
              </a:pathLst>
            </a:cu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1808551" y="2219687"/>
              <a:ext cx="340827" cy="3016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跨部门沟通计划</a:t>
              </a: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9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814977" y="1447171"/>
            <a:ext cx="5531394" cy="869950"/>
            <a:chOff x="1159692" y="1357219"/>
            <a:chExt cx="5531394" cy="869950"/>
          </a:xfrm>
        </p:grpSpPr>
        <p:sp>
          <p:nvSpPr>
            <p:cNvPr id="33" name="Shape 227"/>
            <p:cNvSpPr/>
            <p:nvPr/>
          </p:nvSpPr>
          <p:spPr>
            <a:xfrm>
              <a:off x="1159692" y="1357219"/>
              <a:ext cx="753399" cy="869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26479B"/>
            </a:solidFill>
            <a:ln w="25400">
              <a:solidFill>
                <a:srgbClr val="000000">
                  <a:alpha val="0"/>
                </a:srgbClr>
              </a:solidFill>
              <a:round/>
            </a:ln>
          </p:spPr>
          <p:txBody>
            <a:bodyPr lIns="0" tIns="0" rIns="0" bIns="0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4" name="Shape 233"/>
            <p:cNvSpPr/>
            <p:nvPr/>
          </p:nvSpPr>
          <p:spPr>
            <a:xfrm>
              <a:off x="1349066" y="1643128"/>
              <a:ext cx="357188" cy="29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63" y="3223"/>
                  </a:moveTo>
                  <a:cubicBezTo>
                    <a:pt x="20633" y="3223"/>
                    <a:pt x="20946" y="3385"/>
                    <a:pt x="21208" y="3714"/>
                  </a:cubicBezTo>
                  <a:cubicBezTo>
                    <a:pt x="21470" y="4043"/>
                    <a:pt x="21600" y="4428"/>
                    <a:pt x="21600" y="4865"/>
                  </a:cubicBezTo>
                  <a:lnTo>
                    <a:pt x="21600" y="19984"/>
                  </a:lnTo>
                  <a:cubicBezTo>
                    <a:pt x="21600" y="20422"/>
                    <a:pt x="21470" y="20804"/>
                    <a:pt x="21208" y="21121"/>
                  </a:cubicBezTo>
                  <a:cubicBezTo>
                    <a:pt x="20946" y="21441"/>
                    <a:pt x="20633" y="21600"/>
                    <a:pt x="20263" y="21600"/>
                  </a:cubicBezTo>
                  <a:lnTo>
                    <a:pt x="1349" y="21600"/>
                  </a:lnTo>
                  <a:cubicBezTo>
                    <a:pt x="982" y="21600"/>
                    <a:pt x="663" y="21441"/>
                    <a:pt x="399" y="21121"/>
                  </a:cubicBezTo>
                  <a:cubicBezTo>
                    <a:pt x="135" y="20804"/>
                    <a:pt x="0" y="20422"/>
                    <a:pt x="0" y="19984"/>
                  </a:cubicBezTo>
                  <a:lnTo>
                    <a:pt x="0" y="4865"/>
                  </a:lnTo>
                  <a:cubicBezTo>
                    <a:pt x="0" y="4428"/>
                    <a:pt x="135" y="4043"/>
                    <a:pt x="399" y="3714"/>
                  </a:cubicBezTo>
                  <a:cubicBezTo>
                    <a:pt x="663" y="3385"/>
                    <a:pt x="982" y="3223"/>
                    <a:pt x="1349" y="3223"/>
                  </a:cubicBezTo>
                  <a:lnTo>
                    <a:pt x="5638" y="3223"/>
                  </a:lnTo>
                  <a:lnTo>
                    <a:pt x="6319" y="1460"/>
                  </a:lnTo>
                  <a:cubicBezTo>
                    <a:pt x="6458" y="1058"/>
                    <a:pt x="6718" y="714"/>
                    <a:pt x="7090" y="426"/>
                  </a:cubicBezTo>
                  <a:cubicBezTo>
                    <a:pt x="7467" y="144"/>
                    <a:pt x="7839" y="0"/>
                    <a:pt x="8204" y="0"/>
                  </a:cubicBezTo>
                  <a:lnTo>
                    <a:pt x="13396" y="0"/>
                  </a:lnTo>
                  <a:cubicBezTo>
                    <a:pt x="13763" y="0"/>
                    <a:pt x="14136" y="144"/>
                    <a:pt x="14510" y="426"/>
                  </a:cubicBezTo>
                  <a:cubicBezTo>
                    <a:pt x="14885" y="714"/>
                    <a:pt x="15147" y="1058"/>
                    <a:pt x="15294" y="1460"/>
                  </a:cubicBezTo>
                  <a:lnTo>
                    <a:pt x="15962" y="3223"/>
                  </a:lnTo>
                  <a:lnTo>
                    <a:pt x="20263" y="3223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3"/>
                    <a:pt x="12987" y="18650"/>
                  </a:cubicBezTo>
                  <a:cubicBezTo>
                    <a:pt x="13673" y="18295"/>
                    <a:pt x="14270" y="17810"/>
                    <a:pt x="14775" y="17196"/>
                  </a:cubicBezTo>
                  <a:cubicBezTo>
                    <a:pt x="15279" y="16582"/>
                    <a:pt x="15678" y="15862"/>
                    <a:pt x="15974" y="15048"/>
                  </a:cubicBezTo>
                  <a:cubicBezTo>
                    <a:pt x="16270" y="14235"/>
                    <a:pt x="16420" y="13356"/>
                    <a:pt x="16420" y="12422"/>
                  </a:cubicBezTo>
                  <a:cubicBezTo>
                    <a:pt x="16420" y="11499"/>
                    <a:pt x="16270" y="10624"/>
                    <a:pt x="15974" y="9795"/>
                  </a:cubicBezTo>
                  <a:cubicBezTo>
                    <a:pt x="15678" y="8967"/>
                    <a:pt x="15279" y="8250"/>
                    <a:pt x="14775" y="7645"/>
                  </a:cubicBezTo>
                  <a:cubicBezTo>
                    <a:pt x="14270" y="7036"/>
                    <a:pt x="13673" y="6558"/>
                    <a:pt x="12987" y="6199"/>
                  </a:cubicBezTo>
                  <a:cubicBezTo>
                    <a:pt x="12299" y="5844"/>
                    <a:pt x="11572" y="5667"/>
                    <a:pt x="10806" y="5667"/>
                  </a:cubicBezTo>
                  <a:cubicBezTo>
                    <a:pt x="10040" y="5667"/>
                    <a:pt x="9313" y="5847"/>
                    <a:pt x="8620" y="6199"/>
                  </a:cubicBezTo>
                  <a:cubicBezTo>
                    <a:pt x="7930" y="6558"/>
                    <a:pt x="7332" y="7036"/>
                    <a:pt x="6828" y="7645"/>
                  </a:cubicBezTo>
                  <a:cubicBezTo>
                    <a:pt x="6324" y="8250"/>
                    <a:pt x="5922" y="8964"/>
                    <a:pt x="5626" y="9789"/>
                  </a:cubicBezTo>
                  <a:cubicBezTo>
                    <a:pt x="5330" y="10612"/>
                    <a:pt x="5180" y="11491"/>
                    <a:pt x="5180" y="12422"/>
                  </a:cubicBezTo>
                  <a:cubicBezTo>
                    <a:pt x="5180" y="13356"/>
                    <a:pt x="5330" y="14235"/>
                    <a:pt x="5626" y="15048"/>
                  </a:cubicBezTo>
                  <a:cubicBezTo>
                    <a:pt x="5922" y="15862"/>
                    <a:pt x="6324" y="16582"/>
                    <a:pt x="6828" y="17196"/>
                  </a:cubicBezTo>
                  <a:cubicBezTo>
                    <a:pt x="7332" y="17810"/>
                    <a:pt x="7930" y="18295"/>
                    <a:pt x="8620" y="18650"/>
                  </a:cubicBezTo>
                  <a:cubicBezTo>
                    <a:pt x="9313" y="19006"/>
                    <a:pt x="10040" y="19185"/>
                    <a:pt x="10806" y="19185"/>
                  </a:cubicBezTo>
                  <a:moveTo>
                    <a:pt x="10806" y="7833"/>
                  </a:moveTo>
                  <a:cubicBezTo>
                    <a:pt x="11337" y="7833"/>
                    <a:pt x="11834" y="7953"/>
                    <a:pt x="12295" y="8191"/>
                  </a:cubicBezTo>
                  <a:cubicBezTo>
                    <a:pt x="12755" y="8432"/>
                    <a:pt x="13159" y="8755"/>
                    <a:pt x="13502" y="9169"/>
                  </a:cubicBezTo>
                  <a:cubicBezTo>
                    <a:pt x="13847" y="9584"/>
                    <a:pt x="14118" y="10069"/>
                    <a:pt x="14317" y="10624"/>
                  </a:cubicBezTo>
                  <a:cubicBezTo>
                    <a:pt x="14515" y="11185"/>
                    <a:pt x="14615" y="11781"/>
                    <a:pt x="14615" y="12422"/>
                  </a:cubicBezTo>
                  <a:cubicBezTo>
                    <a:pt x="14615" y="13056"/>
                    <a:pt x="14515" y="13650"/>
                    <a:pt x="14317" y="14205"/>
                  </a:cubicBezTo>
                  <a:cubicBezTo>
                    <a:pt x="14118" y="14757"/>
                    <a:pt x="13847" y="15245"/>
                    <a:pt x="13502" y="15668"/>
                  </a:cubicBezTo>
                  <a:cubicBezTo>
                    <a:pt x="13159" y="16091"/>
                    <a:pt x="12752" y="16420"/>
                    <a:pt x="12290" y="16661"/>
                  </a:cubicBezTo>
                  <a:cubicBezTo>
                    <a:pt x="11825" y="16899"/>
                    <a:pt x="11330" y="17017"/>
                    <a:pt x="10806" y="17017"/>
                  </a:cubicBezTo>
                  <a:cubicBezTo>
                    <a:pt x="10275" y="17017"/>
                    <a:pt x="9778" y="16899"/>
                    <a:pt x="9313" y="16661"/>
                  </a:cubicBezTo>
                  <a:cubicBezTo>
                    <a:pt x="8848" y="16420"/>
                    <a:pt x="8444" y="16091"/>
                    <a:pt x="8101" y="15668"/>
                  </a:cubicBezTo>
                  <a:cubicBezTo>
                    <a:pt x="7756" y="15245"/>
                    <a:pt x="7484" y="14755"/>
                    <a:pt x="7286" y="14199"/>
                  </a:cubicBezTo>
                  <a:cubicBezTo>
                    <a:pt x="7085" y="13641"/>
                    <a:pt x="6985" y="13045"/>
                    <a:pt x="6985" y="12422"/>
                  </a:cubicBezTo>
                  <a:cubicBezTo>
                    <a:pt x="6985" y="11781"/>
                    <a:pt x="7085" y="11185"/>
                    <a:pt x="7286" y="10624"/>
                  </a:cubicBezTo>
                  <a:cubicBezTo>
                    <a:pt x="7484" y="10068"/>
                    <a:pt x="7756" y="9584"/>
                    <a:pt x="8101" y="9169"/>
                  </a:cubicBezTo>
                  <a:cubicBezTo>
                    <a:pt x="8444" y="8755"/>
                    <a:pt x="8848" y="8432"/>
                    <a:pt x="9313" y="8191"/>
                  </a:cubicBezTo>
                  <a:cubicBezTo>
                    <a:pt x="9778" y="7953"/>
                    <a:pt x="10275" y="7833"/>
                    <a:pt x="10806" y="7833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7" name="TextBox 61"/>
            <p:cNvSpPr txBox="1"/>
            <p:nvPr/>
          </p:nvSpPr>
          <p:spPr>
            <a:xfrm>
              <a:off x="2137978" y="1776982"/>
              <a:ext cx="4553108" cy="366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沟通的技巧只占跨部门沟通与协作的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30%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TextBox 62"/>
            <p:cNvSpPr txBox="1"/>
            <p:nvPr/>
          </p:nvSpPr>
          <p:spPr>
            <a:xfrm>
              <a:off x="2121801" y="1393916"/>
              <a:ext cx="256703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误区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60986" y="2027870"/>
            <a:ext cx="3563137" cy="3448049"/>
            <a:chOff x="760986" y="2027870"/>
            <a:chExt cx="3563137" cy="3448049"/>
          </a:xfrm>
        </p:grpSpPr>
        <p:sp>
          <p:nvSpPr>
            <p:cNvPr id="35" name="Shape 234"/>
            <p:cNvSpPr/>
            <p:nvPr/>
          </p:nvSpPr>
          <p:spPr>
            <a:xfrm>
              <a:off x="760986" y="2736159"/>
              <a:ext cx="357188" cy="29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63" y="0"/>
                  </a:moveTo>
                  <a:cubicBezTo>
                    <a:pt x="20631" y="0"/>
                    <a:pt x="20944" y="162"/>
                    <a:pt x="21206" y="479"/>
                  </a:cubicBezTo>
                  <a:cubicBezTo>
                    <a:pt x="21468" y="799"/>
                    <a:pt x="21600" y="1178"/>
                    <a:pt x="21600" y="1618"/>
                  </a:cubicBezTo>
                  <a:lnTo>
                    <a:pt x="21600" y="19982"/>
                  </a:lnTo>
                  <a:cubicBezTo>
                    <a:pt x="21600" y="20422"/>
                    <a:pt x="21468" y="20801"/>
                    <a:pt x="21206" y="21121"/>
                  </a:cubicBezTo>
                  <a:cubicBezTo>
                    <a:pt x="20944" y="21438"/>
                    <a:pt x="20631" y="21600"/>
                    <a:pt x="20263" y="21600"/>
                  </a:cubicBezTo>
                  <a:lnTo>
                    <a:pt x="1346" y="21600"/>
                  </a:lnTo>
                  <a:cubicBezTo>
                    <a:pt x="982" y="21600"/>
                    <a:pt x="663" y="21438"/>
                    <a:pt x="399" y="21121"/>
                  </a:cubicBezTo>
                  <a:cubicBezTo>
                    <a:pt x="132" y="20801"/>
                    <a:pt x="0" y="20422"/>
                    <a:pt x="0" y="19982"/>
                  </a:cubicBezTo>
                  <a:lnTo>
                    <a:pt x="0" y="1618"/>
                  </a:lnTo>
                  <a:cubicBezTo>
                    <a:pt x="0" y="1178"/>
                    <a:pt x="132" y="799"/>
                    <a:pt x="399" y="479"/>
                  </a:cubicBezTo>
                  <a:cubicBezTo>
                    <a:pt x="663" y="162"/>
                    <a:pt x="982" y="0"/>
                    <a:pt x="1346" y="0"/>
                  </a:cubicBezTo>
                  <a:lnTo>
                    <a:pt x="20263" y="0"/>
                  </a:lnTo>
                  <a:close/>
                  <a:moveTo>
                    <a:pt x="4052" y="2171"/>
                  </a:moveTo>
                  <a:cubicBezTo>
                    <a:pt x="4052" y="2021"/>
                    <a:pt x="4010" y="1892"/>
                    <a:pt x="3924" y="1783"/>
                  </a:cubicBezTo>
                  <a:cubicBezTo>
                    <a:pt x="3839" y="1677"/>
                    <a:pt x="3729" y="1621"/>
                    <a:pt x="3594" y="1621"/>
                  </a:cubicBezTo>
                  <a:lnTo>
                    <a:pt x="1802" y="1621"/>
                  </a:lnTo>
                  <a:cubicBezTo>
                    <a:pt x="1677" y="1621"/>
                    <a:pt x="1569" y="1674"/>
                    <a:pt x="1481" y="1777"/>
                  </a:cubicBezTo>
                  <a:cubicBezTo>
                    <a:pt x="1391" y="1880"/>
                    <a:pt x="1344" y="2012"/>
                    <a:pt x="1344" y="2171"/>
                  </a:cubicBezTo>
                  <a:lnTo>
                    <a:pt x="1344" y="4321"/>
                  </a:lnTo>
                  <a:cubicBezTo>
                    <a:pt x="1344" y="4470"/>
                    <a:pt x="1388" y="4603"/>
                    <a:pt x="1474" y="4708"/>
                  </a:cubicBezTo>
                  <a:cubicBezTo>
                    <a:pt x="1559" y="4817"/>
                    <a:pt x="1670" y="4867"/>
                    <a:pt x="1802" y="4867"/>
                  </a:cubicBezTo>
                  <a:lnTo>
                    <a:pt x="3594" y="4867"/>
                  </a:lnTo>
                  <a:cubicBezTo>
                    <a:pt x="3721" y="4867"/>
                    <a:pt x="3829" y="4820"/>
                    <a:pt x="3917" y="4717"/>
                  </a:cubicBezTo>
                  <a:cubicBezTo>
                    <a:pt x="4008" y="4614"/>
                    <a:pt x="4052" y="4482"/>
                    <a:pt x="4052" y="4321"/>
                  </a:cubicBezTo>
                  <a:lnTo>
                    <a:pt x="4052" y="2171"/>
                  </a:lnTo>
                  <a:close/>
                  <a:moveTo>
                    <a:pt x="4052" y="7202"/>
                  </a:moveTo>
                  <a:cubicBezTo>
                    <a:pt x="4052" y="7055"/>
                    <a:pt x="4010" y="6926"/>
                    <a:pt x="3924" y="6817"/>
                  </a:cubicBezTo>
                  <a:cubicBezTo>
                    <a:pt x="3839" y="6709"/>
                    <a:pt x="3729" y="6656"/>
                    <a:pt x="3594" y="6656"/>
                  </a:cubicBezTo>
                  <a:lnTo>
                    <a:pt x="1802" y="6656"/>
                  </a:lnTo>
                  <a:cubicBezTo>
                    <a:pt x="1677" y="6656"/>
                    <a:pt x="1569" y="6709"/>
                    <a:pt x="1481" y="6817"/>
                  </a:cubicBezTo>
                  <a:cubicBezTo>
                    <a:pt x="1391" y="6926"/>
                    <a:pt x="1344" y="7055"/>
                    <a:pt x="1344" y="7202"/>
                  </a:cubicBezTo>
                  <a:lnTo>
                    <a:pt x="1344" y="9370"/>
                  </a:lnTo>
                  <a:cubicBezTo>
                    <a:pt x="1344" y="9516"/>
                    <a:pt x="1388" y="9646"/>
                    <a:pt x="1474" y="9757"/>
                  </a:cubicBezTo>
                  <a:cubicBezTo>
                    <a:pt x="1559" y="9863"/>
                    <a:pt x="1670" y="9916"/>
                    <a:pt x="1802" y="9916"/>
                  </a:cubicBezTo>
                  <a:lnTo>
                    <a:pt x="3594" y="9916"/>
                  </a:lnTo>
                  <a:cubicBezTo>
                    <a:pt x="3721" y="9916"/>
                    <a:pt x="3829" y="9863"/>
                    <a:pt x="3917" y="9757"/>
                  </a:cubicBezTo>
                  <a:cubicBezTo>
                    <a:pt x="4008" y="9646"/>
                    <a:pt x="4052" y="9516"/>
                    <a:pt x="4052" y="9370"/>
                  </a:cubicBezTo>
                  <a:lnTo>
                    <a:pt x="4052" y="7202"/>
                  </a:lnTo>
                  <a:close/>
                  <a:moveTo>
                    <a:pt x="4052" y="12233"/>
                  </a:moveTo>
                  <a:cubicBezTo>
                    <a:pt x="4052" y="12084"/>
                    <a:pt x="4010" y="11957"/>
                    <a:pt x="3924" y="11846"/>
                  </a:cubicBezTo>
                  <a:cubicBezTo>
                    <a:pt x="3839" y="11740"/>
                    <a:pt x="3729" y="11687"/>
                    <a:pt x="3594" y="11687"/>
                  </a:cubicBezTo>
                  <a:lnTo>
                    <a:pt x="1802" y="11687"/>
                  </a:lnTo>
                  <a:cubicBezTo>
                    <a:pt x="1677" y="11687"/>
                    <a:pt x="1569" y="11740"/>
                    <a:pt x="1481" y="11846"/>
                  </a:cubicBezTo>
                  <a:cubicBezTo>
                    <a:pt x="1391" y="11957"/>
                    <a:pt x="1344" y="12084"/>
                    <a:pt x="1344" y="12233"/>
                  </a:cubicBezTo>
                  <a:lnTo>
                    <a:pt x="1344" y="14401"/>
                  </a:lnTo>
                  <a:cubicBezTo>
                    <a:pt x="1344" y="14548"/>
                    <a:pt x="1388" y="14677"/>
                    <a:pt x="1474" y="14786"/>
                  </a:cubicBezTo>
                  <a:cubicBezTo>
                    <a:pt x="1559" y="14894"/>
                    <a:pt x="1670" y="14947"/>
                    <a:pt x="1802" y="14947"/>
                  </a:cubicBezTo>
                  <a:lnTo>
                    <a:pt x="3594" y="14947"/>
                  </a:lnTo>
                  <a:cubicBezTo>
                    <a:pt x="3721" y="14947"/>
                    <a:pt x="3829" y="14894"/>
                    <a:pt x="3917" y="14786"/>
                  </a:cubicBezTo>
                  <a:cubicBezTo>
                    <a:pt x="4008" y="14677"/>
                    <a:pt x="4052" y="14548"/>
                    <a:pt x="4052" y="14401"/>
                  </a:cubicBezTo>
                  <a:lnTo>
                    <a:pt x="4052" y="12233"/>
                  </a:lnTo>
                  <a:close/>
                  <a:moveTo>
                    <a:pt x="4052" y="17285"/>
                  </a:moveTo>
                  <a:cubicBezTo>
                    <a:pt x="4052" y="17136"/>
                    <a:pt x="4010" y="17006"/>
                    <a:pt x="3924" y="16898"/>
                  </a:cubicBezTo>
                  <a:cubicBezTo>
                    <a:pt x="3839" y="16792"/>
                    <a:pt x="3729" y="16736"/>
                    <a:pt x="3594" y="16736"/>
                  </a:cubicBezTo>
                  <a:lnTo>
                    <a:pt x="1802" y="16736"/>
                  </a:lnTo>
                  <a:cubicBezTo>
                    <a:pt x="1677" y="16736"/>
                    <a:pt x="1569" y="16789"/>
                    <a:pt x="1481" y="16892"/>
                  </a:cubicBezTo>
                  <a:cubicBezTo>
                    <a:pt x="1391" y="16995"/>
                    <a:pt x="1344" y="17124"/>
                    <a:pt x="1344" y="17285"/>
                  </a:cubicBezTo>
                  <a:lnTo>
                    <a:pt x="1344" y="19435"/>
                  </a:lnTo>
                  <a:cubicBezTo>
                    <a:pt x="1344" y="19585"/>
                    <a:pt x="1388" y="19714"/>
                    <a:pt x="1474" y="19823"/>
                  </a:cubicBezTo>
                  <a:cubicBezTo>
                    <a:pt x="1559" y="19929"/>
                    <a:pt x="1670" y="19985"/>
                    <a:pt x="1802" y="19985"/>
                  </a:cubicBezTo>
                  <a:lnTo>
                    <a:pt x="3594" y="19985"/>
                  </a:lnTo>
                  <a:cubicBezTo>
                    <a:pt x="3721" y="19985"/>
                    <a:pt x="3829" y="19932"/>
                    <a:pt x="3917" y="19829"/>
                  </a:cubicBezTo>
                  <a:cubicBezTo>
                    <a:pt x="4008" y="19726"/>
                    <a:pt x="4052" y="19597"/>
                    <a:pt x="4052" y="19435"/>
                  </a:cubicBezTo>
                  <a:lnTo>
                    <a:pt x="4052" y="17285"/>
                  </a:lnTo>
                  <a:close/>
                  <a:moveTo>
                    <a:pt x="16194" y="2171"/>
                  </a:moveTo>
                  <a:cubicBezTo>
                    <a:pt x="16194" y="2021"/>
                    <a:pt x="16150" y="1892"/>
                    <a:pt x="16065" y="1783"/>
                  </a:cubicBezTo>
                  <a:cubicBezTo>
                    <a:pt x="15979" y="1677"/>
                    <a:pt x="15871" y="1621"/>
                    <a:pt x="15737" y="1621"/>
                  </a:cubicBezTo>
                  <a:lnTo>
                    <a:pt x="5858" y="1621"/>
                  </a:lnTo>
                  <a:cubicBezTo>
                    <a:pt x="5731" y="1621"/>
                    <a:pt x="5623" y="1674"/>
                    <a:pt x="5535" y="1777"/>
                  </a:cubicBezTo>
                  <a:cubicBezTo>
                    <a:pt x="5445" y="1880"/>
                    <a:pt x="5401" y="2012"/>
                    <a:pt x="5401" y="2171"/>
                  </a:cubicBezTo>
                  <a:lnTo>
                    <a:pt x="5401" y="9370"/>
                  </a:lnTo>
                  <a:cubicBezTo>
                    <a:pt x="5401" y="9516"/>
                    <a:pt x="5442" y="9646"/>
                    <a:pt x="5528" y="9757"/>
                  </a:cubicBezTo>
                  <a:cubicBezTo>
                    <a:pt x="5616" y="9863"/>
                    <a:pt x="5724" y="9916"/>
                    <a:pt x="5858" y="9916"/>
                  </a:cubicBezTo>
                  <a:lnTo>
                    <a:pt x="15737" y="9916"/>
                  </a:lnTo>
                  <a:cubicBezTo>
                    <a:pt x="15862" y="9916"/>
                    <a:pt x="15969" y="9863"/>
                    <a:pt x="16060" y="9757"/>
                  </a:cubicBezTo>
                  <a:cubicBezTo>
                    <a:pt x="16148" y="9646"/>
                    <a:pt x="16194" y="9516"/>
                    <a:pt x="16194" y="9370"/>
                  </a:cubicBezTo>
                  <a:lnTo>
                    <a:pt x="16194" y="2171"/>
                  </a:lnTo>
                  <a:close/>
                  <a:moveTo>
                    <a:pt x="16194" y="12233"/>
                  </a:moveTo>
                  <a:cubicBezTo>
                    <a:pt x="16194" y="12084"/>
                    <a:pt x="16150" y="11957"/>
                    <a:pt x="16065" y="11846"/>
                  </a:cubicBezTo>
                  <a:cubicBezTo>
                    <a:pt x="15979" y="11740"/>
                    <a:pt x="15871" y="11687"/>
                    <a:pt x="15737" y="11687"/>
                  </a:cubicBezTo>
                  <a:lnTo>
                    <a:pt x="5858" y="11687"/>
                  </a:lnTo>
                  <a:cubicBezTo>
                    <a:pt x="5731" y="11687"/>
                    <a:pt x="5623" y="11740"/>
                    <a:pt x="5535" y="11846"/>
                  </a:cubicBezTo>
                  <a:cubicBezTo>
                    <a:pt x="5445" y="11957"/>
                    <a:pt x="5401" y="12084"/>
                    <a:pt x="5401" y="12233"/>
                  </a:cubicBezTo>
                  <a:lnTo>
                    <a:pt x="5401" y="19432"/>
                  </a:lnTo>
                  <a:cubicBezTo>
                    <a:pt x="5401" y="19582"/>
                    <a:pt x="5442" y="19711"/>
                    <a:pt x="5528" y="19820"/>
                  </a:cubicBezTo>
                  <a:cubicBezTo>
                    <a:pt x="5616" y="19926"/>
                    <a:pt x="5724" y="19982"/>
                    <a:pt x="5858" y="19982"/>
                  </a:cubicBezTo>
                  <a:lnTo>
                    <a:pt x="15737" y="19982"/>
                  </a:lnTo>
                  <a:cubicBezTo>
                    <a:pt x="15862" y="19982"/>
                    <a:pt x="15969" y="19929"/>
                    <a:pt x="16060" y="19826"/>
                  </a:cubicBezTo>
                  <a:cubicBezTo>
                    <a:pt x="16148" y="19723"/>
                    <a:pt x="16194" y="19594"/>
                    <a:pt x="16194" y="19432"/>
                  </a:cubicBezTo>
                  <a:lnTo>
                    <a:pt x="16194" y="12233"/>
                  </a:lnTo>
                  <a:close/>
                  <a:moveTo>
                    <a:pt x="20263" y="2171"/>
                  </a:moveTo>
                  <a:cubicBezTo>
                    <a:pt x="20263" y="2021"/>
                    <a:pt x="20217" y="1892"/>
                    <a:pt x="20129" y="1783"/>
                  </a:cubicBezTo>
                  <a:cubicBezTo>
                    <a:pt x="20038" y="1677"/>
                    <a:pt x="19930" y="1621"/>
                    <a:pt x="19806" y="1621"/>
                  </a:cubicBezTo>
                  <a:lnTo>
                    <a:pt x="18001" y="1621"/>
                  </a:lnTo>
                  <a:cubicBezTo>
                    <a:pt x="17876" y="1621"/>
                    <a:pt x="17769" y="1674"/>
                    <a:pt x="17678" y="1777"/>
                  </a:cubicBezTo>
                  <a:cubicBezTo>
                    <a:pt x="17590" y="1880"/>
                    <a:pt x="17546" y="2012"/>
                    <a:pt x="17546" y="2171"/>
                  </a:cubicBezTo>
                  <a:lnTo>
                    <a:pt x="17546" y="4321"/>
                  </a:lnTo>
                  <a:cubicBezTo>
                    <a:pt x="17546" y="4470"/>
                    <a:pt x="17590" y="4603"/>
                    <a:pt x="17678" y="4708"/>
                  </a:cubicBezTo>
                  <a:cubicBezTo>
                    <a:pt x="17769" y="4817"/>
                    <a:pt x="17876" y="4867"/>
                    <a:pt x="18001" y="4867"/>
                  </a:cubicBezTo>
                  <a:lnTo>
                    <a:pt x="19806" y="4867"/>
                  </a:lnTo>
                  <a:cubicBezTo>
                    <a:pt x="19930" y="4867"/>
                    <a:pt x="20038" y="4820"/>
                    <a:pt x="20129" y="4717"/>
                  </a:cubicBezTo>
                  <a:cubicBezTo>
                    <a:pt x="20217" y="4614"/>
                    <a:pt x="20263" y="4482"/>
                    <a:pt x="20263" y="4321"/>
                  </a:cubicBezTo>
                  <a:lnTo>
                    <a:pt x="20263" y="2171"/>
                  </a:lnTo>
                  <a:close/>
                  <a:moveTo>
                    <a:pt x="20263" y="7202"/>
                  </a:moveTo>
                  <a:cubicBezTo>
                    <a:pt x="20263" y="7055"/>
                    <a:pt x="20217" y="6926"/>
                    <a:pt x="20129" y="6817"/>
                  </a:cubicBezTo>
                  <a:cubicBezTo>
                    <a:pt x="20038" y="6709"/>
                    <a:pt x="19930" y="6656"/>
                    <a:pt x="19806" y="6656"/>
                  </a:cubicBezTo>
                  <a:lnTo>
                    <a:pt x="18001" y="6656"/>
                  </a:lnTo>
                  <a:cubicBezTo>
                    <a:pt x="17876" y="6656"/>
                    <a:pt x="17769" y="6709"/>
                    <a:pt x="17678" y="6817"/>
                  </a:cubicBezTo>
                  <a:cubicBezTo>
                    <a:pt x="17590" y="6926"/>
                    <a:pt x="17546" y="7055"/>
                    <a:pt x="17546" y="7202"/>
                  </a:cubicBezTo>
                  <a:lnTo>
                    <a:pt x="17546" y="9370"/>
                  </a:lnTo>
                  <a:cubicBezTo>
                    <a:pt x="17546" y="9516"/>
                    <a:pt x="17590" y="9646"/>
                    <a:pt x="17678" y="9757"/>
                  </a:cubicBezTo>
                  <a:cubicBezTo>
                    <a:pt x="17769" y="9863"/>
                    <a:pt x="17876" y="9916"/>
                    <a:pt x="18001" y="9916"/>
                  </a:cubicBezTo>
                  <a:lnTo>
                    <a:pt x="19806" y="9916"/>
                  </a:lnTo>
                  <a:cubicBezTo>
                    <a:pt x="19930" y="9916"/>
                    <a:pt x="20038" y="9863"/>
                    <a:pt x="20129" y="9757"/>
                  </a:cubicBezTo>
                  <a:cubicBezTo>
                    <a:pt x="20217" y="9646"/>
                    <a:pt x="20263" y="9516"/>
                    <a:pt x="20263" y="9370"/>
                  </a:cubicBezTo>
                  <a:lnTo>
                    <a:pt x="20263" y="7202"/>
                  </a:lnTo>
                  <a:close/>
                  <a:moveTo>
                    <a:pt x="20263" y="12233"/>
                  </a:moveTo>
                  <a:cubicBezTo>
                    <a:pt x="20263" y="12084"/>
                    <a:pt x="20217" y="11957"/>
                    <a:pt x="20129" y="11846"/>
                  </a:cubicBezTo>
                  <a:cubicBezTo>
                    <a:pt x="20038" y="11740"/>
                    <a:pt x="19930" y="11687"/>
                    <a:pt x="19806" y="11687"/>
                  </a:cubicBezTo>
                  <a:lnTo>
                    <a:pt x="18001" y="11687"/>
                  </a:lnTo>
                  <a:cubicBezTo>
                    <a:pt x="17876" y="11687"/>
                    <a:pt x="17769" y="11740"/>
                    <a:pt x="17678" y="11846"/>
                  </a:cubicBezTo>
                  <a:cubicBezTo>
                    <a:pt x="17590" y="11957"/>
                    <a:pt x="17546" y="12084"/>
                    <a:pt x="17546" y="12233"/>
                  </a:cubicBezTo>
                  <a:lnTo>
                    <a:pt x="17546" y="14401"/>
                  </a:lnTo>
                  <a:cubicBezTo>
                    <a:pt x="17546" y="14548"/>
                    <a:pt x="17590" y="14677"/>
                    <a:pt x="17678" y="14786"/>
                  </a:cubicBezTo>
                  <a:cubicBezTo>
                    <a:pt x="17769" y="14894"/>
                    <a:pt x="17876" y="14947"/>
                    <a:pt x="18001" y="14947"/>
                  </a:cubicBezTo>
                  <a:lnTo>
                    <a:pt x="19806" y="14947"/>
                  </a:lnTo>
                  <a:cubicBezTo>
                    <a:pt x="19930" y="14947"/>
                    <a:pt x="20038" y="14894"/>
                    <a:pt x="20129" y="14786"/>
                  </a:cubicBezTo>
                  <a:cubicBezTo>
                    <a:pt x="20217" y="14677"/>
                    <a:pt x="20263" y="14548"/>
                    <a:pt x="20263" y="14401"/>
                  </a:cubicBezTo>
                  <a:lnTo>
                    <a:pt x="20263" y="12233"/>
                  </a:lnTo>
                  <a:close/>
                  <a:moveTo>
                    <a:pt x="20263" y="17285"/>
                  </a:moveTo>
                  <a:cubicBezTo>
                    <a:pt x="20263" y="17136"/>
                    <a:pt x="20217" y="17006"/>
                    <a:pt x="20129" y="16898"/>
                  </a:cubicBezTo>
                  <a:cubicBezTo>
                    <a:pt x="20038" y="16792"/>
                    <a:pt x="19930" y="16736"/>
                    <a:pt x="19806" y="16736"/>
                  </a:cubicBezTo>
                  <a:lnTo>
                    <a:pt x="18001" y="16736"/>
                  </a:lnTo>
                  <a:cubicBezTo>
                    <a:pt x="17876" y="16736"/>
                    <a:pt x="17769" y="16789"/>
                    <a:pt x="17678" y="16892"/>
                  </a:cubicBezTo>
                  <a:cubicBezTo>
                    <a:pt x="17590" y="16995"/>
                    <a:pt x="17546" y="17124"/>
                    <a:pt x="17546" y="17285"/>
                  </a:cubicBezTo>
                  <a:lnTo>
                    <a:pt x="17546" y="19435"/>
                  </a:lnTo>
                  <a:cubicBezTo>
                    <a:pt x="17546" y="19585"/>
                    <a:pt x="17590" y="19714"/>
                    <a:pt x="17678" y="19823"/>
                  </a:cubicBezTo>
                  <a:cubicBezTo>
                    <a:pt x="17769" y="19929"/>
                    <a:pt x="17876" y="19985"/>
                    <a:pt x="18001" y="19985"/>
                  </a:cubicBezTo>
                  <a:lnTo>
                    <a:pt x="19806" y="19985"/>
                  </a:lnTo>
                  <a:cubicBezTo>
                    <a:pt x="19930" y="19985"/>
                    <a:pt x="20038" y="19932"/>
                    <a:pt x="20129" y="19829"/>
                  </a:cubicBezTo>
                  <a:cubicBezTo>
                    <a:pt x="20217" y="19726"/>
                    <a:pt x="20263" y="19597"/>
                    <a:pt x="20263" y="19435"/>
                  </a:cubicBezTo>
                  <a:lnTo>
                    <a:pt x="20263" y="17285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6" name="Shape 235"/>
            <p:cNvSpPr/>
            <p:nvPr/>
          </p:nvSpPr>
          <p:spPr>
            <a:xfrm>
              <a:off x="773686" y="4026796"/>
              <a:ext cx="35560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98" y="0"/>
                  </a:moveTo>
                  <a:cubicBezTo>
                    <a:pt x="19650" y="0"/>
                    <a:pt x="20287" y="264"/>
                    <a:pt x="20813" y="796"/>
                  </a:cubicBezTo>
                  <a:cubicBezTo>
                    <a:pt x="21336" y="1322"/>
                    <a:pt x="21600" y="1962"/>
                    <a:pt x="21600" y="2711"/>
                  </a:cubicBezTo>
                  <a:lnTo>
                    <a:pt x="21600" y="18883"/>
                  </a:lnTo>
                  <a:cubicBezTo>
                    <a:pt x="21600" y="19268"/>
                    <a:pt x="21527" y="19623"/>
                    <a:pt x="21383" y="19952"/>
                  </a:cubicBezTo>
                  <a:cubicBezTo>
                    <a:pt x="21236" y="20281"/>
                    <a:pt x="21042" y="20563"/>
                    <a:pt x="20804" y="20804"/>
                  </a:cubicBezTo>
                  <a:cubicBezTo>
                    <a:pt x="20566" y="21042"/>
                    <a:pt x="20278" y="21233"/>
                    <a:pt x="19940" y="21377"/>
                  </a:cubicBezTo>
                  <a:cubicBezTo>
                    <a:pt x="19603" y="21524"/>
                    <a:pt x="19256" y="21594"/>
                    <a:pt x="18898" y="21594"/>
                  </a:cubicBezTo>
                  <a:lnTo>
                    <a:pt x="12066" y="21594"/>
                  </a:lnTo>
                  <a:lnTo>
                    <a:pt x="12066" y="12552"/>
                  </a:lnTo>
                  <a:lnTo>
                    <a:pt x="14486" y="12552"/>
                  </a:lnTo>
                  <a:cubicBezTo>
                    <a:pt x="14595" y="12552"/>
                    <a:pt x="14698" y="12517"/>
                    <a:pt x="14789" y="12441"/>
                  </a:cubicBezTo>
                  <a:cubicBezTo>
                    <a:pt x="14877" y="12367"/>
                    <a:pt x="14921" y="12267"/>
                    <a:pt x="14921" y="12144"/>
                  </a:cubicBezTo>
                  <a:lnTo>
                    <a:pt x="15088" y="9779"/>
                  </a:lnTo>
                  <a:cubicBezTo>
                    <a:pt x="15088" y="9650"/>
                    <a:pt x="15050" y="9538"/>
                    <a:pt x="14977" y="9444"/>
                  </a:cubicBezTo>
                  <a:cubicBezTo>
                    <a:pt x="14883" y="9350"/>
                    <a:pt x="14774" y="9303"/>
                    <a:pt x="14654" y="9303"/>
                  </a:cubicBezTo>
                  <a:lnTo>
                    <a:pt x="12066" y="9303"/>
                  </a:lnTo>
                  <a:lnTo>
                    <a:pt x="12066" y="8263"/>
                  </a:lnTo>
                  <a:cubicBezTo>
                    <a:pt x="12066" y="7879"/>
                    <a:pt x="12116" y="7623"/>
                    <a:pt x="12216" y="7497"/>
                  </a:cubicBezTo>
                  <a:cubicBezTo>
                    <a:pt x="12313" y="7370"/>
                    <a:pt x="12565" y="7309"/>
                    <a:pt x="12965" y="7309"/>
                  </a:cubicBezTo>
                  <a:cubicBezTo>
                    <a:pt x="13203" y="7309"/>
                    <a:pt x="13458" y="7326"/>
                    <a:pt x="13746" y="7367"/>
                  </a:cubicBezTo>
                  <a:cubicBezTo>
                    <a:pt x="14034" y="7406"/>
                    <a:pt x="14307" y="7456"/>
                    <a:pt x="14568" y="7520"/>
                  </a:cubicBezTo>
                  <a:cubicBezTo>
                    <a:pt x="14624" y="7520"/>
                    <a:pt x="14686" y="7514"/>
                    <a:pt x="14759" y="7499"/>
                  </a:cubicBezTo>
                  <a:cubicBezTo>
                    <a:pt x="14830" y="7485"/>
                    <a:pt x="14883" y="7458"/>
                    <a:pt x="14921" y="7423"/>
                  </a:cubicBezTo>
                  <a:cubicBezTo>
                    <a:pt x="15015" y="7367"/>
                    <a:pt x="15079" y="7264"/>
                    <a:pt x="15118" y="7115"/>
                  </a:cubicBezTo>
                  <a:lnTo>
                    <a:pt x="15438" y="4838"/>
                  </a:lnTo>
                  <a:cubicBezTo>
                    <a:pt x="15479" y="4565"/>
                    <a:pt x="15361" y="4403"/>
                    <a:pt x="15088" y="4347"/>
                  </a:cubicBezTo>
                  <a:cubicBezTo>
                    <a:pt x="14245" y="4112"/>
                    <a:pt x="13364" y="4001"/>
                    <a:pt x="12445" y="4010"/>
                  </a:cubicBezTo>
                  <a:cubicBezTo>
                    <a:pt x="9625" y="4010"/>
                    <a:pt x="8212" y="5384"/>
                    <a:pt x="8212" y="8128"/>
                  </a:cubicBezTo>
                  <a:lnTo>
                    <a:pt x="8212" y="9309"/>
                  </a:lnTo>
                  <a:lnTo>
                    <a:pt x="6764" y="9309"/>
                  </a:lnTo>
                  <a:cubicBezTo>
                    <a:pt x="6456" y="9309"/>
                    <a:pt x="6306" y="9459"/>
                    <a:pt x="6318" y="9758"/>
                  </a:cubicBezTo>
                  <a:lnTo>
                    <a:pt x="6318" y="12120"/>
                  </a:lnTo>
                  <a:cubicBezTo>
                    <a:pt x="6318" y="12235"/>
                    <a:pt x="6356" y="12335"/>
                    <a:pt x="6444" y="12426"/>
                  </a:cubicBezTo>
                  <a:cubicBezTo>
                    <a:pt x="6526" y="12514"/>
                    <a:pt x="6632" y="12558"/>
                    <a:pt x="6764" y="12558"/>
                  </a:cubicBezTo>
                  <a:lnTo>
                    <a:pt x="8212" y="12558"/>
                  </a:lnTo>
                  <a:lnTo>
                    <a:pt x="8212" y="21600"/>
                  </a:lnTo>
                  <a:lnTo>
                    <a:pt x="2685" y="21600"/>
                  </a:lnTo>
                  <a:cubicBezTo>
                    <a:pt x="2320" y="21600"/>
                    <a:pt x="1974" y="21530"/>
                    <a:pt x="1648" y="21383"/>
                  </a:cubicBezTo>
                  <a:cubicBezTo>
                    <a:pt x="1322" y="21239"/>
                    <a:pt x="1034" y="21048"/>
                    <a:pt x="796" y="20810"/>
                  </a:cubicBezTo>
                  <a:cubicBezTo>
                    <a:pt x="558" y="20569"/>
                    <a:pt x="364" y="20287"/>
                    <a:pt x="220" y="19958"/>
                  </a:cubicBezTo>
                  <a:cubicBezTo>
                    <a:pt x="76" y="19629"/>
                    <a:pt x="0" y="19274"/>
                    <a:pt x="0" y="18889"/>
                  </a:cubicBezTo>
                  <a:lnTo>
                    <a:pt x="0" y="2717"/>
                  </a:lnTo>
                  <a:cubicBezTo>
                    <a:pt x="0" y="2353"/>
                    <a:pt x="76" y="2000"/>
                    <a:pt x="220" y="1662"/>
                  </a:cubicBezTo>
                  <a:cubicBezTo>
                    <a:pt x="364" y="1328"/>
                    <a:pt x="558" y="1037"/>
                    <a:pt x="796" y="802"/>
                  </a:cubicBezTo>
                  <a:cubicBezTo>
                    <a:pt x="1034" y="558"/>
                    <a:pt x="1322" y="370"/>
                    <a:pt x="1648" y="223"/>
                  </a:cubicBezTo>
                  <a:cubicBezTo>
                    <a:pt x="1974" y="76"/>
                    <a:pt x="2320" y="6"/>
                    <a:pt x="2685" y="6"/>
                  </a:cubicBezTo>
                  <a:lnTo>
                    <a:pt x="18898" y="6"/>
                  </a:lnTo>
                  <a:lnTo>
                    <a:pt x="1889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" name="Oval 5"/>
            <p:cNvSpPr>
              <a:spLocks noChangeArrowheads="1"/>
            </p:cNvSpPr>
            <p:nvPr/>
          </p:nvSpPr>
          <p:spPr bwMode="gray">
            <a:xfrm>
              <a:off x="1347242" y="2885119"/>
              <a:ext cx="2743200" cy="2590800"/>
            </a:xfrm>
            <a:prstGeom prst="ellipse">
              <a:avLst/>
            </a:prstGeom>
            <a:gradFill rotWithShape="1">
              <a:gsLst>
                <a:gs pos="0">
                  <a:srgbClr val="063B56"/>
                </a:gs>
                <a:gs pos="100000">
                  <a:srgbClr val="0B6A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36871" name="AutoShape 6"/>
            <p:cNvSpPr>
              <a:spLocks noChangeArrowheads="1"/>
            </p:cNvSpPr>
            <p:nvPr/>
          </p:nvSpPr>
          <p:spPr bwMode="gray">
            <a:xfrm rot="6625733">
              <a:off x="1230879" y="2377914"/>
              <a:ext cx="2976563" cy="320992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80 w 21600"/>
                <a:gd name="T13" fmla="*/ 0 h 21600"/>
                <a:gd name="T14" fmla="*/ 520 w 21600"/>
                <a:gd name="T15" fmla="*/ 104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037" y="10437"/>
                  </a:moveTo>
                  <a:cubicBezTo>
                    <a:pt x="12072" y="10554"/>
                    <a:pt x="12090" y="10677"/>
                    <a:pt x="12090" y="10800"/>
                  </a:cubicBezTo>
                  <a:cubicBezTo>
                    <a:pt x="12090" y="11512"/>
                    <a:pt x="11512" y="12090"/>
                    <a:pt x="10800" y="12090"/>
                  </a:cubicBezTo>
                  <a:cubicBezTo>
                    <a:pt x="10087" y="12090"/>
                    <a:pt x="9510" y="11512"/>
                    <a:pt x="9510" y="10800"/>
                  </a:cubicBezTo>
                  <a:cubicBezTo>
                    <a:pt x="9509" y="10677"/>
                    <a:pt x="9527" y="10554"/>
                    <a:pt x="9562" y="10437"/>
                  </a:cubicBezTo>
                  <a:lnTo>
                    <a:pt x="436" y="7761"/>
                  </a:lnTo>
                  <a:cubicBezTo>
                    <a:pt x="146" y="8748"/>
                    <a:pt x="-1" y="9771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9771"/>
                    <a:pt x="21453" y="8748"/>
                    <a:pt x="21163" y="7761"/>
                  </a:cubicBezTo>
                  <a:close/>
                </a:path>
              </a:pathLst>
            </a:custGeom>
            <a:gradFill rotWithShape="1">
              <a:gsLst>
                <a:gs pos="0">
                  <a:srgbClr val="EEDD00"/>
                </a:gs>
                <a:gs pos="100000">
                  <a:srgbClr val="A39800"/>
                </a:gs>
              </a:gsLst>
              <a:lin ang="2700000" scaled="1"/>
            </a:gradFill>
            <a:ln w="9525">
              <a:miter lim="800000"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EEDD00"/>
              </a:extrusionClr>
              <a:contourClr>
                <a:srgbClr val="EEDD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3" name="Oval 7"/>
            <p:cNvSpPr>
              <a:spLocks noChangeArrowheads="1"/>
            </p:cNvSpPr>
            <p:nvPr/>
          </p:nvSpPr>
          <p:spPr bwMode="gray">
            <a:xfrm>
              <a:off x="2541043" y="3882069"/>
              <a:ext cx="344487" cy="344488"/>
            </a:xfrm>
            <a:prstGeom prst="ellipse">
              <a:avLst/>
            </a:prstGeom>
            <a:solidFill>
              <a:srgbClr val="453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4" name="Text Box 8"/>
            <p:cNvSpPr txBox="1">
              <a:spLocks noChangeArrowheads="1"/>
            </p:cNvSpPr>
            <p:nvPr/>
          </p:nvSpPr>
          <p:spPr bwMode="black">
            <a:xfrm>
              <a:off x="1167220" y="3435982"/>
              <a:ext cx="938213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解决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70%</a:t>
              </a:r>
            </a:p>
          </p:txBody>
        </p:sp>
        <p:grpSp>
          <p:nvGrpSpPr>
            <p:cNvPr id="5" name="Group 9"/>
            <p:cNvGrpSpPr/>
            <p:nvPr/>
          </p:nvGrpSpPr>
          <p:grpSpPr bwMode="auto">
            <a:xfrm>
              <a:off x="3182393" y="3812220"/>
              <a:ext cx="555625" cy="688975"/>
              <a:chOff x="1971" y="2318"/>
              <a:chExt cx="482" cy="596"/>
            </a:xfrm>
          </p:grpSpPr>
          <p:sp>
            <p:nvSpPr>
              <p:cNvPr id="6" name="Oval 10"/>
              <p:cNvSpPr>
                <a:spLocks noChangeArrowheads="1"/>
              </p:cNvSpPr>
              <p:nvPr/>
            </p:nvSpPr>
            <p:spPr bwMode="invGray">
              <a:xfrm>
                <a:off x="2149" y="2318"/>
                <a:ext cx="126" cy="123"/>
              </a:xfrm>
              <a:prstGeom prst="ellipse">
                <a:avLst/>
              </a:prstGeom>
              <a:solidFill>
                <a:schemeClr val="bg2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7" name="Freeform 11"/>
              <p:cNvSpPr/>
              <p:nvPr/>
            </p:nvSpPr>
            <p:spPr bwMode="invGray">
              <a:xfrm>
                <a:off x="1971" y="2336"/>
                <a:ext cx="482" cy="578"/>
              </a:xfrm>
              <a:custGeom>
                <a:avLst/>
                <a:gdLst>
                  <a:gd name="T0" fmla="*/ 0 w 3312"/>
                  <a:gd name="T1" fmla="*/ 0 h 3962"/>
                  <a:gd name="T2" fmla="*/ 0 w 3312"/>
                  <a:gd name="T3" fmla="*/ 0 h 3962"/>
                  <a:gd name="T4" fmla="*/ 0 w 3312"/>
                  <a:gd name="T5" fmla="*/ 0 h 3962"/>
                  <a:gd name="T6" fmla="*/ 0 w 3312"/>
                  <a:gd name="T7" fmla="*/ 0 h 3962"/>
                  <a:gd name="T8" fmla="*/ 0 w 3312"/>
                  <a:gd name="T9" fmla="*/ 0 h 3962"/>
                  <a:gd name="T10" fmla="*/ 0 w 3312"/>
                  <a:gd name="T11" fmla="*/ 0 h 3962"/>
                  <a:gd name="T12" fmla="*/ 0 w 3312"/>
                  <a:gd name="T13" fmla="*/ 0 h 3962"/>
                  <a:gd name="T14" fmla="*/ 0 w 3312"/>
                  <a:gd name="T15" fmla="*/ 0 h 3962"/>
                  <a:gd name="T16" fmla="*/ 0 w 3312"/>
                  <a:gd name="T17" fmla="*/ 0 h 3962"/>
                  <a:gd name="T18" fmla="*/ 0 w 3312"/>
                  <a:gd name="T19" fmla="*/ 0 h 3962"/>
                  <a:gd name="T20" fmla="*/ 0 w 3312"/>
                  <a:gd name="T21" fmla="*/ 0 h 3962"/>
                  <a:gd name="T22" fmla="*/ 0 w 3312"/>
                  <a:gd name="T23" fmla="*/ 0 h 3962"/>
                  <a:gd name="T24" fmla="*/ 0 w 3312"/>
                  <a:gd name="T25" fmla="*/ 0 h 3962"/>
                  <a:gd name="T26" fmla="*/ 0 w 3312"/>
                  <a:gd name="T27" fmla="*/ 0 h 3962"/>
                  <a:gd name="T28" fmla="*/ 0 w 3312"/>
                  <a:gd name="T29" fmla="*/ 0 h 3962"/>
                  <a:gd name="T30" fmla="*/ 0 w 3312"/>
                  <a:gd name="T31" fmla="*/ 0 h 3962"/>
                  <a:gd name="T32" fmla="*/ 0 w 3312"/>
                  <a:gd name="T33" fmla="*/ 0 h 3962"/>
                  <a:gd name="T34" fmla="*/ 0 w 3312"/>
                  <a:gd name="T35" fmla="*/ 0 h 3962"/>
                  <a:gd name="T36" fmla="*/ 0 w 3312"/>
                  <a:gd name="T37" fmla="*/ 0 h 3962"/>
                  <a:gd name="T38" fmla="*/ 0 w 3312"/>
                  <a:gd name="T39" fmla="*/ 0 h 3962"/>
                  <a:gd name="T40" fmla="*/ 0 w 3312"/>
                  <a:gd name="T41" fmla="*/ 0 h 3962"/>
                  <a:gd name="T42" fmla="*/ 0 w 3312"/>
                  <a:gd name="T43" fmla="*/ 0 h 3962"/>
                  <a:gd name="T44" fmla="*/ 0 w 3312"/>
                  <a:gd name="T45" fmla="*/ 0 h 3962"/>
                  <a:gd name="T46" fmla="*/ 0 w 3312"/>
                  <a:gd name="T47" fmla="*/ 0 h 39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12"/>
                  <a:gd name="T73" fmla="*/ 0 h 3962"/>
                  <a:gd name="T74" fmla="*/ 3312 w 3312"/>
                  <a:gd name="T75" fmla="*/ 3962 h 39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12" h="3962">
                    <a:moveTo>
                      <a:pt x="1376" y="696"/>
                    </a:moveTo>
                    <a:cubicBezTo>
                      <a:pt x="1401" y="795"/>
                      <a:pt x="1489" y="920"/>
                      <a:pt x="1639" y="920"/>
                    </a:cubicBezTo>
                    <a:cubicBezTo>
                      <a:pt x="1801" y="920"/>
                      <a:pt x="1876" y="795"/>
                      <a:pt x="1926" y="708"/>
                    </a:cubicBezTo>
                    <a:lnTo>
                      <a:pt x="2940" y="66"/>
                    </a:lnTo>
                    <a:cubicBezTo>
                      <a:pt x="3042" y="0"/>
                      <a:pt x="3142" y="16"/>
                      <a:pt x="3204" y="78"/>
                    </a:cubicBezTo>
                    <a:cubicBezTo>
                      <a:pt x="3267" y="140"/>
                      <a:pt x="3312" y="264"/>
                      <a:pt x="3072" y="444"/>
                    </a:cubicBezTo>
                    <a:lnTo>
                      <a:pt x="2139" y="1081"/>
                    </a:lnTo>
                    <a:lnTo>
                      <a:pt x="2476" y="2372"/>
                    </a:lnTo>
                    <a:lnTo>
                      <a:pt x="2251" y="2435"/>
                    </a:lnTo>
                    <a:lnTo>
                      <a:pt x="2614" y="3589"/>
                    </a:lnTo>
                    <a:cubicBezTo>
                      <a:pt x="2651" y="3751"/>
                      <a:pt x="2639" y="3863"/>
                      <a:pt x="2539" y="3925"/>
                    </a:cubicBezTo>
                    <a:cubicBezTo>
                      <a:pt x="2401" y="3962"/>
                      <a:pt x="2289" y="3863"/>
                      <a:pt x="2226" y="3689"/>
                    </a:cubicBezTo>
                    <a:cubicBezTo>
                      <a:pt x="2101" y="3453"/>
                      <a:pt x="1876" y="2720"/>
                      <a:pt x="1789" y="2534"/>
                    </a:cubicBezTo>
                    <a:lnTo>
                      <a:pt x="1414" y="2534"/>
                    </a:lnTo>
                    <a:cubicBezTo>
                      <a:pt x="1339" y="2770"/>
                      <a:pt x="1151" y="3465"/>
                      <a:pt x="1051" y="3689"/>
                    </a:cubicBezTo>
                    <a:cubicBezTo>
                      <a:pt x="1001" y="3838"/>
                      <a:pt x="914" y="3950"/>
                      <a:pt x="789" y="3925"/>
                    </a:cubicBezTo>
                    <a:cubicBezTo>
                      <a:pt x="714" y="3875"/>
                      <a:pt x="614" y="3838"/>
                      <a:pt x="676" y="3577"/>
                    </a:cubicBezTo>
                    <a:lnTo>
                      <a:pt x="1001" y="2459"/>
                    </a:lnTo>
                    <a:lnTo>
                      <a:pt x="751" y="2397"/>
                    </a:lnTo>
                    <a:lnTo>
                      <a:pt x="1126" y="1081"/>
                    </a:lnTo>
                    <a:lnTo>
                      <a:pt x="139" y="497"/>
                    </a:lnTo>
                    <a:cubicBezTo>
                      <a:pt x="54" y="402"/>
                      <a:pt x="0" y="342"/>
                      <a:pt x="60" y="180"/>
                    </a:cubicBezTo>
                    <a:cubicBezTo>
                      <a:pt x="186" y="102"/>
                      <a:pt x="214" y="112"/>
                      <a:pt x="389" y="162"/>
                    </a:cubicBezTo>
                    <a:lnTo>
                      <a:pt x="1376" y="696"/>
                    </a:lnTo>
                    <a:close/>
                  </a:path>
                </a:pathLst>
              </a:custGeom>
              <a:solidFill>
                <a:schemeClr val="bg2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2"/>
                    </a:solidFill>
                    <a:latin typeface="宋体" panose="02010600030101010101" pitchFamily="2" charset="-122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15"/>
            <p:cNvGrpSpPr/>
            <p:nvPr/>
          </p:nvGrpSpPr>
          <p:grpSpPr bwMode="auto">
            <a:xfrm>
              <a:off x="1118642" y="2027870"/>
              <a:ext cx="2057400" cy="1254125"/>
              <a:chOff x="3375" y="1588"/>
              <a:chExt cx="796" cy="594"/>
            </a:xfrm>
          </p:grpSpPr>
          <p:grpSp>
            <p:nvGrpSpPr>
              <p:cNvPr id="9" name="Group 16"/>
              <p:cNvGrpSpPr/>
              <p:nvPr/>
            </p:nvGrpSpPr>
            <p:grpSpPr bwMode="auto">
              <a:xfrm>
                <a:off x="3375" y="1588"/>
                <a:ext cx="404" cy="594"/>
                <a:chOff x="3220" y="1593"/>
                <a:chExt cx="404" cy="594"/>
              </a:xfrm>
            </p:grpSpPr>
            <p:sp>
              <p:nvSpPr>
                <p:cNvPr id="10" name="Oval 17"/>
                <p:cNvSpPr>
                  <a:spLocks noChangeArrowheads="1"/>
                </p:cNvSpPr>
                <p:nvPr/>
              </p:nvSpPr>
              <p:spPr bwMode="gray">
                <a:xfrm flipH="1">
                  <a:off x="3366" y="1593"/>
                  <a:ext cx="109" cy="1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3A5FF"/>
                    </a:gs>
                    <a:gs pos="100000">
                      <a:srgbClr val="488EDC"/>
                    </a:gs>
                  </a:gsLst>
                  <a:lin ang="5400000" scaled="1"/>
                </a:gradFill>
                <a:ln w="9525">
                  <a:round/>
                </a:ln>
                <a:scene3d>
                  <a:camera prst="legacyPerspectiveFront">
                    <a:rot lat="21299970" lon="600000" rev="0"/>
                  </a:camera>
                  <a:lightRig rig="legacyNormal3" dir="t"/>
                </a:scene3d>
                <a:sp3d extrusionH="227000" prstMaterial="legacyMetal">
                  <a:bevelT w="13500" h="13500" prst="angle"/>
                  <a:bevelB w="13500" h="13500" prst="angle"/>
                  <a:extrusionClr>
                    <a:srgbClr val="8BDAFD"/>
                  </a:extrusionClr>
                  <a:contourClr>
                    <a:srgbClr val="53A5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8"/>
                <p:cNvSpPr/>
                <p:nvPr/>
              </p:nvSpPr>
              <p:spPr bwMode="gray">
                <a:xfrm flipH="1">
                  <a:off x="3220" y="1714"/>
                  <a:ext cx="404" cy="473"/>
                </a:xfrm>
                <a:custGeom>
                  <a:avLst/>
                  <a:gdLst>
                    <a:gd name="T0" fmla="*/ 0 w 2614"/>
                    <a:gd name="T1" fmla="*/ 0 h 2630"/>
                    <a:gd name="T2" fmla="*/ 0 w 2614"/>
                    <a:gd name="T3" fmla="*/ 0 h 2630"/>
                    <a:gd name="T4" fmla="*/ 0 w 2614"/>
                    <a:gd name="T5" fmla="*/ 0 h 2630"/>
                    <a:gd name="T6" fmla="*/ 0 w 2614"/>
                    <a:gd name="T7" fmla="*/ 0 h 2630"/>
                    <a:gd name="T8" fmla="*/ 0 w 2614"/>
                    <a:gd name="T9" fmla="*/ 0 h 2630"/>
                    <a:gd name="T10" fmla="*/ 0 w 2614"/>
                    <a:gd name="T11" fmla="*/ 0 h 2630"/>
                    <a:gd name="T12" fmla="*/ 0 w 2614"/>
                    <a:gd name="T13" fmla="*/ 0 h 2630"/>
                    <a:gd name="T14" fmla="*/ 0 w 2614"/>
                    <a:gd name="T15" fmla="*/ 0 h 2630"/>
                    <a:gd name="T16" fmla="*/ 0 w 2614"/>
                    <a:gd name="T17" fmla="*/ 0 h 2630"/>
                    <a:gd name="T18" fmla="*/ 0 w 2614"/>
                    <a:gd name="T19" fmla="*/ 0 h 2630"/>
                    <a:gd name="T20" fmla="*/ 0 w 2614"/>
                    <a:gd name="T21" fmla="*/ 0 h 2630"/>
                    <a:gd name="T22" fmla="*/ 0 w 2614"/>
                    <a:gd name="T23" fmla="*/ 0 h 2630"/>
                    <a:gd name="T24" fmla="*/ 0 w 2614"/>
                    <a:gd name="T25" fmla="*/ 0 h 2630"/>
                    <a:gd name="T26" fmla="*/ 0 w 2614"/>
                    <a:gd name="T27" fmla="*/ 0 h 2630"/>
                    <a:gd name="T28" fmla="*/ 0 w 2614"/>
                    <a:gd name="T29" fmla="*/ 0 h 2630"/>
                    <a:gd name="T30" fmla="*/ 0 w 2614"/>
                    <a:gd name="T31" fmla="*/ 0 h 2630"/>
                    <a:gd name="T32" fmla="*/ 0 w 2614"/>
                    <a:gd name="T33" fmla="*/ 0 h 2630"/>
                    <a:gd name="T34" fmla="*/ 0 w 2614"/>
                    <a:gd name="T35" fmla="*/ 0 h 2630"/>
                    <a:gd name="T36" fmla="*/ 0 w 2614"/>
                    <a:gd name="T37" fmla="*/ 0 h 2630"/>
                    <a:gd name="T38" fmla="*/ 0 w 2614"/>
                    <a:gd name="T39" fmla="*/ 0 h 2630"/>
                    <a:gd name="T40" fmla="*/ 0 w 2614"/>
                    <a:gd name="T41" fmla="*/ 0 h 26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614"/>
                    <a:gd name="T64" fmla="*/ 0 h 2630"/>
                    <a:gd name="T65" fmla="*/ 2614 w 2614"/>
                    <a:gd name="T66" fmla="*/ 2630 h 263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614" h="2630">
                      <a:moveTo>
                        <a:pt x="1176" y="0"/>
                      </a:moveTo>
                      <a:cubicBezTo>
                        <a:pt x="1196" y="78"/>
                        <a:pt x="1274" y="182"/>
                        <a:pt x="1316" y="180"/>
                      </a:cubicBezTo>
                      <a:cubicBezTo>
                        <a:pt x="1358" y="178"/>
                        <a:pt x="1412" y="78"/>
                        <a:pt x="1448" y="0"/>
                      </a:cubicBezTo>
                      <a:cubicBezTo>
                        <a:pt x="1976" y="0"/>
                        <a:pt x="2504" y="0"/>
                        <a:pt x="2504" y="0"/>
                      </a:cubicBezTo>
                      <a:cubicBezTo>
                        <a:pt x="2576" y="4"/>
                        <a:pt x="2612" y="94"/>
                        <a:pt x="2610" y="146"/>
                      </a:cubicBezTo>
                      <a:cubicBezTo>
                        <a:pt x="2610" y="194"/>
                        <a:pt x="2614" y="294"/>
                        <a:pt x="2492" y="312"/>
                      </a:cubicBezTo>
                      <a:cubicBezTo>
                        <a:pt x="2104" y="312"/>
                        <a:pt x="1716" y="312"/>
                        <a:pt x="1716" y="312"/>
                      </a:cubicBezTo>
                      <a:lnTo>
                        <a:pt x="2180" y="2278"/>
                      </a:lnTo>
                      <a:cubicBezTo>
                        <a:pt x="2210" y="2506"/>
                        <a:pt x="2116" y="2574"/>
                        <a:pt x="2048" y="2586"/>
                      </a:cubicBezTo>
                      <a:cubicBezTo>
                        <a:pt x="1982" y="2614"/>
                        <a:pt x="1826" y="2600"/>
                        <a:pt x="1770" y="2454"/>
                      </a:cubicBezTo>
                      <a:cubicBezTo>
                        <a:pt x="1681" y="2159"/>
                        <a:pt x="1592" y="1864"/>
                        <a:pt x="1592" y="1864"/>
                      </a:cubicBezTo>
                      <a:cubicBezTo>
                        <a:pt x="1520" y="1604"/>
                        <a:pt x="1380" y="1490"/>
                        <a:pt x="1304" y="1494"/>
                      </a:cubicBezTo>
                      <a:cubicBezTo>
                        <a:pt x="1164" y="1510"/>
                        <a:pt x="1062" y="1698"/>
                        <a:pt x="1006" y="1888"/>
                      </a:cubicBezTo>
                      <a:cubicBezTo>
                        <a:pt x="910" y="2176"/>
                        <a:pt x="900" y="2302"/>
                        <a:pt x="856" y="2396"/>
                      </a:cubicBezTo>
                      <a:cubicBezTo>
                        <a:pt x="816" y="2508"/>
                        <a:pt x="720" y="2630"/>
                        <a:pt x="570" y="2596"/>
                      </a:cubicBezTo>
                      <a:cubicBezTo>
                        <a:pt x="506" y="2564"/>
                        <a:pt x="376" y="2548"/>
                        <a:pt x="440" y="2256"/>
                      </a:cubicBezTo>
                      <a:lnTo>
                        <a:pt x="906" y="310"/>
                      </a:lnTo>
                      <a:lnTo>
                        <a:pt x="148" y="310"/>
                      </a:lnTo>
                      <a:cubicBezTo>
                        <a:pt x="48" y="304"/>
                        <a:pt x="7" y="226"/>
                        <a:pt x="2" y="174"/>
                      </a:cubicBezTo>
                      <a:cubicBezTo>
                        <a:pt x="0" y="118"/>
                        <a:pt x="20" y="0"/>
                        <a:pt x="148" y="2"/>
                      </a:cubicBezTo>
                      <a:cubicBezTo>
                        <a:pt x="342" y="2"/>
                        <a:pt x="1176" y="0"/>
                        <a:pt x="1176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3A5FF"/>
                    </a:gs>
                    <a:gs pos="100000">
                      <a:srgbClr val="488EDC"/>
                    </a:gs>
                  </a:gsLst>
                  <a:lin ang="5400000" scaled="1"/>
                </a:gradFill>
                <a:ln w="9525">
                  <a:miter lim="800000"/>
                </a:ln>
                <a:scene3d>
                  <a:camera prst="legacyPerspectiveFront">
                    <a:rot lat="21299970" lon="600000" rev="0"/>
                  </a:camera>
                  <a:lightRig rig="legacyNormal3" dir="t"/>
                </a:scene3d>
                <a:sp3d extrusionH="227000" prstMaterial="legacyMetal">
                  <a:bevelT w="13500" h="13500" prst="angle"/>
                  <a:bevelB w="13500" h="13500" prst="angle"/>
                  <a:extrusionClr>
                    <a:srgbClr val="8BDAFD"/>
                  </a:extrusionClr>
                  <a:contourClr>
                    <a:srgbClr val="53A5FF"/>
                  </a:contourClr>
                </a:sp3d>
              </p:spPr>
              <p:txBody>
                <a:bodyPr>
                  <a:flatTx/>
                </a:bodyPr>
                <a:lstStyle>
                  <a:lvl1pPr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Group 19"/>
              <p:cNvGrpSpPr/>
              <p:nvPr/>
            </p:nvGrpSpPr>
            <p:grpSpPr bwMode="auto">
              <a:xfrm>
                <a:off x="3785" y="1611"/>
                <a:ext cx="386" cy="568"/>
                <a:chOff x="3636" y="1609"/>
                <a:chExt cx="386" cy="568"/>
              </a:xfrm>
            </p:grpSpPr>
            <p:sp>
              <p:nvSpPr>
                <p:cNvPr id="13" name="Freeform 20"/>
                <p:cNvSpPr/>
                <p:nvPr/>
              </p:nvSpPr>
              <p:spPr bwMode="gray">
                <a:xfrm>
                  <a:off x="3636" y="1723"/>
                  <a:ext cx="386" cy="454"/>
                </a:xfrm>
                <a:custGeom>
                  <a:avLst/>
                  <a:gdLst>
                    <a:gd name="T0" fmla="*/ 0 w 2614"/>
                    <a:gd name="T1" fmla="*/ 0 h 2628"/>
                    <a:gd name="T2" fmla="*/ 0 w 2614"/>
                    <a:gd name="T3" fmla="*/ 0 h 2628"/>
                    <a:gd name="T4" fmla="*/ 0 w 2614"/>
                    <a:gd name="T5" fmla="*/ 0 h 2628"/>
                    <a:gd name="T6" fmla="*/ 0 w 2614"/>
                    <a:gd name="T7" fmla="*/ 0 h 2628"/>
                    <a:gd name="T8" fmla="*/ 0 w 2614"/>
                    <a:gd name="T9" fmla="*/ 0 h 2628"/>
                    <a:gd name="T10" fmla="*/ 0 w 2614"/>
                    <a:gd name="T11" fmla="*/ 0 h 2628"/>
                    <a:gd name="T12" fmla="*/ 0 w 2614"/>
                    <a:gd name="T13" fmla="*/ 0 h 2628"/>
                    <a:gd name="T14" fmla="*/ 0 w 2614"/>
                    <a:gd name="T15" fmla="*/ 0 h 2628"/>
                    <a:gd name="T16" fmla="*/ 0 w 2614"/>
                    <a:gd name="T17" fmla="*/ 0 h 2628"/>
                    <a:gd name="T18" fmla="*/ 0 w 2614"/>
                    <a:gd name="T19" fmla="*/ 0 h 2628"/>
                    <a:gd name="T20" fmla="*/ 0 w 2614"/>
                    <a:gd name="T21" fmla="*/ 0 h 2628"/>
                    <a:gd name="T22" fmla="*/ 0 w 2614"/>
                    <a:gd name="T23" fmla="*/ 0 h 2628"/>
                    <a:gd name="T24" fmla="*/ 0 w 2614"/>
                    <a:gd name="T25" fmla="*/ 0 h 2628"/>
                    <a:gd name="T26" fmla="*/ 0 w 2614"/>
                    <a:gd name="T27" fmla="*/ 0 h 2628"/>
                    <a:gd name="T28" fmla="*/ 0 w 2614"/>
                    <a:gd name="T29" fmla="*/ 0 h 2628"/>
                    <a:gd name="T30" fmla="*/ 0 w 2614"/>
                    <a:gd name="T31" fmla="*/ 0 h 2628"/>
                    <a:gd name="T32" fmla="*/ 0 w 2614"/>
                    <a:gd name="T33" fmla="*/ 0 h 2628"/>
                    <a:gd name="T34" fmla="*/ 0 w 2614"/>
                    <a:gd name="T35" fmla="*/ 0 h 2628"/>
                    <a:gd name="T36" fmla="*/ 0 w 2614"/>
                    <a:gd name="T37" fmla="*/ 0 h 2628"/>
                    <a:gd name="T38" fmla="*/ 0 w 2614"/>
                    <a:gd name="T39" fmla="*/ 0 h 2628"/>
                    <a:gd name="T40" fmla="*/ 0 w 2614"/>
                    <a:gd name="T41" fmla="*/ 0 h 2628"/>
                    <a:gd name="T42" fmla="*/ 0 w 2614"/>
                    <a:gd name="T43" fmla="*/ 0 h 2628"/>
                    <a:gd name="T44" fmla="*/ 0 w 2614"/>
                    <a:gd name="T45" fmla="*/ 0 h 2628"/>
                    <a:gd name="T46" fmla="*/ 0 w 2614"/>
                    <a:gd name="T47" fmla="*/ 0 h 262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14"/>
                    <a:gd name="T73" fmla="*/ 0 h 2628"/>
                    <a:gd name="T74" fmla="*/ 2614 w 2614"/>
                    <a:gd name="T75" fmla="*/ 2628 h 262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14" h="2628">
                      <a:moveTo>
                        <a:pt x="1100" y="0"/>
                      </a:moveTo>
                      <a:cubicBezTo>
                        <a:pt x="1120" y="78"/>
                        <a:pt x="1193" y="183"/>
                        <a:pt x="1316" y="180"/>
                      </a:cubicBezTo>
                      <a:cubicBezTo>
                        <a:pt x="1439" y="177"/>
                        <a:pt x="1472" y="84"/>
                        <a:pt x="1508" y="6"/>
                      </a:cubicBezTo>
                      <a:cubicBezTo>
                        <a:pt x="2036" y="6"/>
                        <a:pt x="2504" y="0"/>
                        <a:pt x="2504" y="0"/>
                      </a:cubicBezTo>
                      <a:cubicBezTo>
                        <a:pt x="2576" y="4"/>
                        <a:pt x="2612" y="94"/>
                        <a:pt x="2610" y="146"/>
                      </a:cubicBezTo>
                      <a:cubicBezTo>
                        <a:pt x="2610" y="194"/>
                        <a:pt x="2614" y="294"/>
                        <a:pt x="2492" y="312"/>
                      </a:cubicBezTo>
                      <a:cubicBezTo>
                        <a:pt x="2104" y="312"/>
                        <a:pt x="1716" y="312"/>
                        <a:pt x="1716" y="312"/>
                      </a:cubicBezTo>
                      <a:lnTo>
                        <a:pt x="1985" y="1350"/>
                      </a:lnTo>
                      <a:lnTo>
                        <a:pt x="1805" y="1401"/>
                      </a:lnTo>
                      <a:lnTo>
                        <a:pt x="2093" y="2328"/>
                      </a:lnTo>
                      <a:cubicBezTo>
                        <a:pt x="2126" y="2457"/>
                        <a:pt x="2117" y="2547"/>
                        <a:pt x="2030" y="2598"/>
                      </a:cubicBezTo>
                      <a:cubicBezTo>
                        <a:pt x="1919" y="2628"/>
                        <a:pt x="1834" y="2552"/>
                        <a:pt x="1778" y="2406"/>
                      </a:cubicBezTo>
                      <a:cubicBezTo>
                        <a:pt x="1679" y="2219"/>
                        <a:pt x="1507" y="1628"/>
                        <a:pt x="1436" y="1476"/>
                      </a:cubicBezTo>
                      <a:lnTo>
                        <a:pt x="1136" y="1476"/>
                      </a:lnTo>
                      <a:cubicBezTo>
                        <a:pt x="1070" y="1668"/>
                        <a:pt x="926" y="2226"/>
                        <a:pt x="842" y="2412"/>
                      </a:cubicBezTo>
                      <a:cubicBezTo>
                        <a:pt x="802" y="2524"/>
                        <a:pt x="728" y="2616"/>
                        <a:pt x="635" y="2595"/>
                      </a:cubicBezTo>
                      <a:cubicBezTo>
                        <a:pt x="571" y="2563"/>
                        <a:pt x="488" y="2532"/>
                        <a:pt x="545" y="2316"/>
                      </a:cubicBezTo>
                      <a:lnTo>
                        <a:pt x="797" y="1416"/>
                      </a:lnTo>
                      <a:lnTo>
                        <a:pt x="602" y="1368"/>
                      </a:lnTo>
                      <a:lnTo>
                        <a:pt x="906" y="310"/>
                      </a:lnTo>
                      <a:lnTo>
                        <a:pt x="148" y="310"/>
                      </a:lnTo>
                      <a:cubicBezTo>
                        <a:pt x="48" y="304"/>
                        <a:pt x="7" y="226"/>
                        <a:pt x="2" y="174"/>
                      </a:cubicBezTo>
                      <a:cubicBezTo>
                        <a:pt x="0" y="118"/>
                        <a:pt x="20" y="0"/>
                        <a:pt x="148" y="2"/>
                      </a:cubicBezTo>
                      <a:cubicBezTo>
                        <a:pt x="342" y="2"/>
                        <a:pt x="1160" y="0"/>
                        <a:pt x="110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EB759"/>
                    </a:gs>
                    <a:gs pos="100000">
                      <a:srgbClr val="FE9E1E"/>
                    </a:gs>
                  </a:gsLst>
                  <a:lin ang="5400000" scaled="1"/>
                </a:gradFill>
                <a:ln w="9525">
                  <a:miter lim="800000"/>
                </a:ln>
                <a:scene3d>
                  <a:camera prst="legacyPerspectiveBottomRight"/>
                  <a:lightRig rig="legacyNormal2" dir="t"/>
                </a:scene3d>
                <a:sp3d extrusionH="227000" prstMaterial="legacyMetal">
                  <a:bevelT w="13500" h="13500" prst="angle"/>
                  <a:bevelB w="13500" h="13500" prst="angle"/>
                  <a:extrusionClr>
                    <a:srgbClr val="F9FF11"/>
                  </a:extrusionClr>
                  <a:contourClr>
                    <a:srgbClr val="FEB759"/>
                  </a:contourClr>
                </a:sp3d>
              </p:spPr>
              <p:txBody>
                <a:bodyPr>
                  <a:flatTx/>
                </a:bodyPr>
                <a:lstStyle>
                  <a:lvl1pPr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Oval 21"/>
                <p:cNvSpPr>
                  <a:spLocks noChangeArrowheads="1"/>
                </p:cNvSpPr>
                <p:nvPr/>
              </p:nvSpPr>
              <p:spPr bwMode="gray">
                <a:xfrm>
                  <a:off x="3779" y="1609"/>
                  <a:ext cx="102" cy="1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EB759"/>
                    </a:gs>
                    <a:gs pos="100000">
                      <a:srgbClr val="FE9E1E"/>
                    </a:gs>
                  </a:gsLst>
                  <a:lin ang="5400000" scaled="1"/>
                </a:gradFill>
                <a:ln w="9525">
                  <a:round/>
                </a:ln>
                <a:scene3d>
                  <a:camera prst="legacyPerspectiveBottomRight"/>
                  <a:lightRig rig="legacyNormal2" dir="t"/>
                </a:scene3d>
                <a:sp3d extrusionH="227000" prstMaterial="legacyMetal">
                  <a:bevelT w="13500" h="13500" prst="angle"/>
                  <a:bevelB w="13500" h="13500" prst="angle"/>
                  <a:extrusionClr>
                    <a:srgbClr val="F9FF11"/>
                  </a:extrusionClr>
                  <a:contourClr>
                    <a:srgbClr val="FEB759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2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6" name="Text Box 22"/>
            <p:cNvSpPr txBox="1">
              <a:spLocks noChangeArrowheads="1"/>
            </p:cNvSpPr>
            <p:nvPr/>
          </p:nvSpPr>
          <p:spPr bwMode="white">
            <a:xfrm>
              <a:off x="2737892" y="4540882"/>
              <a:ext cx="11350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技巧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30%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25" name="组合 24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27" name="矩形: 圆角 26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26" name="椭圆 25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14977" y="2657229"/>
            <a:ext cx="6445366" cy="3280529"/>
            <a:chOff x="5004861" y="2736159"/>
            <a:chExt cx="6445366" cy="3280529"/>
          </a:xfrm>
        </p:grpSpPr>
        <p:sp>
          <p:nvSpPr>
            <p:cNvPr id="20" name="矩形: 圆角 19"/>
            <p:cNvSpPr/>
            <p:nvPr/>
          </p:nvSpPr>
          <p:spPr>
            <a:xfrm>
              <a:off x="5004861" y="2885119"/>
              <a:ext cx="6445366" cy="3024732"/>
            </a:xfrm>
            <a:prstGeom prst="roundRect">
              <a:avLst>
                <a:gd name="adj" fmla="val 4172"/>
              </a:avLst>
            </a:prstGeom>
            <a:no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221430" y="2736159"/>
              <a:ext cx="2775941" cy="539502"/>
            </a:xfrm>
            <a:prstGeom prst="roundRect">
              <a:avLst>
                <a:gd name="adj" fmla="val 32284"/>
              </a:avLst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Rectangle 2"/>
            <p:cNvSpPr>
              <a:spLocks noChangeArrowheads="1"/>
            </p:cNvSpPr>
            <p:nvPr/>
          </p:nvSpPr>
          <p:spPr bwMode="white">
            <a:xfrm>
              <a:off x="5344007" y="2805534"/>
              <a:ext cx="2537250" cy="400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如何看待冲突？</a:t>
              </a:r>
            </a:p>
          </p:txBody>
        </p:sp>
        <p:sp>
          <p:nvSpPr>
            <p:cNvPr id="19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  <p:cNvSpPr/>
            <p:nvPr/>
          </p:nvSpPr>
          <p:spPr>
            <a:xfrm>
              <a:off x="5221430" y="3435982"/>
              <a:ext cx="4762046" cy="2580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部门间发生冲突，是很自然的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冲突人员在冲突前想的只是自己要的结果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冲突处理得不好会增加心里障碍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面对冲突要选择对自己最有利的处理策略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冲突人员在冲突前并没有想最坏的结果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冲突发生后有时团队更加和谐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该冲突时要冲突，不该冲突时不要冲突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.</a:t>
              </a: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>
            <a:spLocks noGrp="1"/>
          </p:cNvSpPr>
          <p:nvPr/>
        </p:nvSpPr>
        <p:spPr>
          <a:xfrm>
            <a:off x="3729264" y="1370829"/>
            <a:ext cx="4733471" cy="723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4" tIns="45700" rIns="91404" bIns="45700" numCol="1" anchor="b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B2B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B2B1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B2B1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B2B1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B2B1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458470" algn="l" defTabSz="915035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6305" algn="l" defTabSz="915035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4775" algn="l" defTabSz="915035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32610" algn="l" defTabSz="915035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处理冲突的五大方法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B2B1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27" name="组合 26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29" name="矩形: 圆角 28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8076"/>
            <a:ext cx="3841053" cy="384105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60986" y="2482036"/>
            <a:ext cx="3222778" cy="1314716"/>
            <a:chOff x="760986" y="2482036"/>
            <a:chExt cx="3222778" cy="1314716"/>
          </a:xfrm>
        </p:grpSpPr>
        <p:grpSp>
          <p:nvGrpSpPr>
            <p:cNvPr id="9" name="组合 8"/>
            <p:cNvGrpSpPr/>
            <p:nvPr/>
          </p:nvGrpSpPr>
          <p:grpSpPr>
            <a:xfrm>
              <a:off x="760986" y="2482036"/>
              <a:ext cx="3222778" cy="1314716"/>
              <a:chOff x="1102961" y="2655239"/>
              <a:chExt cx="3222778" cy="1314716"/>
            </a:xfrm>
          </p:grpSpPr>
          <p:sp>
            <p:nvSpPr>
              <p:cNvPr id="7" name="矩形: 圆角 6"/>
              <p:cNvSpPr/>
              <p:nvPr/>
            </p:nvSpPr>
            <p:spPr>
              <a:xfrm>
                <a:off x="1513080" y="2910412"/>
                <a:ext cx="2812659" cy="1059543"/>
              </a:xfrm>
              <a:prstGeom prst="roundRect">
                <a:avLst/>
              </a:prstGeom>
              <a:solidFill>
                <a:srgbClr val="264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1195671" y="2655239"/>
                <a:ext cx="765175" cy="765810"/>
              </a:xfrm>
              <a:prstGeom prst="ellipse">
                <a:avLst/>
              </a:prstGeom>
              <a:solidFill>
                <a:srgbClr val="26479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02961" y="2759379"/>
                <a:ext cx="951230" cy="603885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01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  <p:cNvSpPr/>
            <p:nvPr/>
          </p:nvSpPr>
          <p:spPr>
            <a:xfrm>
              <a:off x="1936280" y="2960657"/>
              <a:ext cx="14219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强迫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84610" y="2409688"/>
            <a:ext cx="3222778" cy="1314716"/>
            <a:chOff x="760986" y="2482036"/>
            <a:chExt cx="3222778" cy="1314716"/>
          </a:xfrm>
        </p:grpSpPr>
        <p:grpSp>
          <p:nvGrpSpPr>
            <p:cNvPr id="33" name="组合 32"/>
            <p:cNvGrpSpPr/>
            <p:nvPr/>
          </p:nvGrpSpPr>
          <p:grpSpPr>
            <a:xfrm>
              <a:off x="760986" y="2482036"/>
              <a:ext cx="3222778" cy="1314716"/>
              <a:chOff x="1102961" y="2655239"/>
              <a:chExt cx="3222778" cy="1314716"/>
            </a:xfrm>
          </p:grpSpPr>
          <p:sp>
            <p:nvSpPr>
              <p:cNvPr id="35" name="矩形: 圆角 34"/>
              <p:cNvSpPr/>
              <p:nvPr/>
            </p:nvSpPr>
            <p:spPr>
              <a:xfrm>
                <a:off x="1513080" y="2910412"/>
                <a:ext cx="2812659" cy="1059543"/>
              </a:xfrm>
              <a:prstGeom prst="roundRect">
                <a:avLst/>
              </a:prstGeom>
              <a:solidFill>
                <a:srgbClr val="264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>
                <p:custDataLst>
                  <p:tags r:id="rId7"/>
                </p:custDataLst>
              </p:nvPr>
            </p:nvSpPr>
            <p:spPr>
              <a:xfrm>
                <a:off x="1195671" y="2655239"/>
                <a:ext cx="765175" cy="765810"/>
              </a:xfrm>
              <a:prstGeom prst="ellipse">
                <a:avLst/>
              </a:prstGeom>
              <a:solidFill>
                <a:srgbClr val="26479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>
                <p:custDataLst>
                  <p:tags r:id="rId8"/>
                </p:custDataLst>
              </p:nvPr>
            </p:nvSpPr>
            <p:spPr>
              <a:xfrm>
                <a:off x="1102961" y="2759379"/>
                <a:ext cx="951230" cy="603885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02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  <p:cNvSpPr/>
            <p:nvPr/>
          </p:nvSpPr>
          <p:spPr>
            <a:xfrm>
              <a:off x="1936280" y="2960657"/>
              <a:ext cx="14219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迁就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72563" y="2409688"/>
            <a:ext cx="3222778" cy="1314716"/>
            <a:chOff x="760986" y="2482036"/>
            <a:chExt cx="3222778" cy="1314716"/>
          </a:xfrm>
        </p:grpSpPr>
        <p:grpSp>
          <p:nvGrpSpPr>
            <p:cNvPr id="39" name="组合 38"/>
            <p:cNvGrpSpPr/>
            <p:nvPr/>
          </p:nvGrpSpPr>
          <p:grpSpPr>
            <a:xfrm>
              <a:off x="760986" y="2482036"/>
              <a:ext cx="3222778" cy="1314716"/>
              <a:chOff x="1102961" y="2655239"/>
              <a:chExt cx="3222778" cy="1314716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1513080" y="2910412"/>
                <a:ext cx="2812659" cy="1059543"/>
              </a:xfrm>
              <a:prstGeom prst="roundRect">
                <a:avLst/>
              </a:prstGeom>
              <a:solidFill>
                <a:srgbClr val="264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>
                <p:custDataLst>
                  <p:tags r:id="rId5"/>
                </p:custDataLst>
              </p:nvPr>
            </p:nvSpPr>
            <p:spPr>
              <a:xfrm>
                <a:off x="1195671" y="2655239"/>
                <a:ext cx="765175" cy="765810"/>
              </a:xfrm>
              <a:prstGeom prst="ellipse">
                <a:avLst/>
              </a:prstGeom>
              <a:solidFill>
                <a:srgbClr val="26479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矩形 42"/>
              <p:cNvSpPr/>
              <p:nvPr>
                <p:custDataLst>
                  <p:tags r:id="rId6"/>
                </p:custDataLst>
              </p:nvPr>
            </p:nvSpPr>
            <p:spPr>
              <a:xfrm>
                <a:off x="1102961" y="2759379"/>
                <a:ext cx="951230" cy="603885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03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0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  <p:cNvSpPr/>
            <p:nvPr/>
          </p:nvSpPr>
          <p:spPr>
            <a:xfrm>
              <a:off x="1936280" y="2960657"/>
              <a:ext cx="14219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回避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018027" y="4391200"/>
            <a:ext cx="3222778" cy="1314716"/>
            <a:chOff x="760986" y="2482036"/>
            <a:chExt cx="3222778" cy="1314716"/>
          </a:xfrm>
        </p:grpSpPr>
        <p:grpSp>
          <p:nvGrpSpPr>
            <p:cNvPr id="51" name="组合 50"/>
            <p:cNvGrpSpPr/>
            <p:nvPr/>
          </p:nvGrpSpPr>
          <p:grpSpPr>
            <a:xfrm>
              <a:off x="760986" y="2482036"/>
              <a:ext cx="3222778" cy="1314716"/>
              <a:chOff x="1102961" y="2655239"/>
              <a:chExt cx="3222778" cy="1314716"/>
            </a:xfrm>
          </p:grpSpPr>
          <p:sp>
            <p:nvSpPr>
              <p:cNvPr id="53" name="矩形: 圆角 52"/>
              <p:cNvSpPr/>
              <p:nvPr/>
            </p:nvSpPr>
            <p:spPr>
              <a:xfrm>
                <a:off x="1513080" y="2910412"/>
                <a:ext cx="2812659" cy="1059543"/>
              </a:xfrm>
              <a:prstGeom prst="roundRect">
                <a:avLst/>
              </a:prstGeom>
              <a:solidFill>
                <a:srgbClr val="264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>
                <p:custDataLst>
                  <p:tags r:id="rId3"/>
                </p:custDataLst>
              </p:nvPr>
            </p:nvSpPr>
            <p:spPr>
              <a:xfrm>
                <a:off x="1195671" y="2655239"/>
                <a:ext cx="765175" cy="765810"/>
              </a:xfrm>
              <a:prstGeom prst="ellipse">
                <a:avLst/>
              </a:prstGeom>
              <a:solidFill>
                <a:srgbClr val="26479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5" name="矩形 54"/>
              <p:cNvSpPr/>
              <p:nvPr>
                <p:custDataLst>
                  <p:tags r:id="rId4"/>
                </p:custDataLst>
              </p:nvPr>
            </p:nvSpPr>
            <p:spPr>
              <a:xfrm>
                <a:off x="1102961" y="2759379"/>
                <a:ext cx="951230" cy="603885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04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  <p:cNvSpPr/>
            <p:nvPr/>
          </p:nvSpPr>
          <p:spPr>
            <a:xfrm>
              <a:off x="1936280" y="2960657"/>
              <a:ext cx="14219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合作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005980" y="4391200"/>
            <a:ext cx="3222778" cy="1314716"/>
            <a:chOff x="760986" y="2482036"/>
            <a:chExt cx="3222778" cy="1314716"/>
          </a:xfrm>
        </p:grpSpPr>
        <p:grpSp>
          <p:nvGrpSpPr>
            <p:cNvPr id="57" name="组合 56"/>
            <p:cNvGrpSpPr/>
            <p:nvPr/>
          </p:nvGrpSpPr>
          <p:grpSpPr>
            <a:xfrm>
              <a:off x="760986" y="2482036"/>
              <a:ext cx="3222778" cy="1314716"/>
              <a:chOff x="1102961" y="2655239"/>
              <a:chExt cx="3222778" cy="1314716"/>
            </a:xfrm>
          </p:grpSpPr>
          <p:sp>
            <p:nvSpPr>
              <p:cNvPr id="59" name="矩形: 圆角 58"/>
              <p:cNvSpPr/>
              <p:nvPr/>
            </p:nvSpPr>
            <p:spPr>
              <a:xfrm>
                <a:off x="1513080" y="2910412"/>
                <a:ext cx="2812659" cy="1059543"/>
              </a:xfrm>
              <a:prstGeom prst="roundRect">
                <a:avLst/>
              </a:prstGeom>
              <a:solidFill>
                <a:srgbClr val="264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>
                <p:custDataLst>
                  <p:tags r:id="rId1"/>
                </p:custDataLst>
              </p:nvPr>
            </p:nvSpPr>
            <p:spPr>
              <a:xfrm>
                <a:off x="1195671" y="2655239"/>
                <a:ext cx="765175" cy="765810"/>
              </a:xfrm>
              <a:prstGeom prst="ellipse">
                <a:avLst/>
              </a:prstGeom>
              <a:solidFill>
                <a:srgbClr val="26479B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 lnSpcReduction="1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1" name="矩形 60"/>
              <p:cNvSpPr/>
              <p:nvPr>
                <p:custDataLst>
                  <p:tags r:id="rId2"/>
                </p:custDataLst>
              </p:nvPr>
            </p:nvSpPr>
            <p:spPr>
              <a:xfrm>
                <a:off x="1102961" y="2759379"/>
                <a:ext cx="951230" cy="603885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05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  <p:cNvSpPr/>
            <p:nvPr/>
          </p:nvSpPr>
          <p:spPr>
            <a:xfrm>
              <a:off x="1936280" y="2960657"/>
              <a:ext cx="14219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妥协</a:t>
              </a: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971699" y="4550164"/>
            <a:ext cx="2777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领导指示</a:t>
            </a:r>
            <a:r>
              <a:rPr kumimoji="0" lang="en-US" altLang="zh-CN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</a:p>
        </p:txBody>
      </p:sp>
      <p:sp>
        <p:nvSpPr>
          <p:cNvPr id="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654629" y="2509339"/>
            <a:ext cx="3104878" cy="14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当需要另一方快速决策，如紧急情况下执行重要的且又不受欢迎的行动计划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</a:p>
        </p:txBody>
      </p:sp>
      <p:sp>
        <p:nvSpPr>
          <p:cNvPr id="1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841125" y="4550164"/>
            <a:ext cx="2777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执行纪律</a:t>
            </a:r>
            <a:r>
              <a:rPr kumimoji="0" lang="en-US" altLang="zh-CN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</a:p>
        </p:txBody>
      </p:sp>
      <p:sp>
        <p:nvSpPr>
          <p:cNvPr id="2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7971700" y="2952278"/>
            <a:ext cx="2777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缩减预算</a:t>
            </a:r>
            <a:r>
              <a:rPr kumimoji="0" lang="en-US" altLang="zh-CN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9" name="组合 8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3915" y="1411070"/>
            <a:ext cx="4228910" cy="495777"/>
            <a:chOff x="526521" y="1328704"/>
            <a:chExt cx="4228910" cy="495777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3805955" cy="4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何时使用强迫</a:t>
              </a: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的方法？</a:t>
              </a:r>
            </a:p>
          </p:txBody>
        </p:sp>
        <p:sp>
          <p:nvSpPr>
            <p:cNvPr id="16" name="箭头: 右 15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284501" y="2848429"/>
            <a:ext cx="2132163" cy="2154564"/>
            <a:chOff x="4791015" y="2807236"/>
            <a:chExt cx="2132163" cy="2154564"/>
          </a:xfrm>
        </p:grpSpPr>
        <p:grpSp>
          <p:nvGrpSpPr>
            <p:cNvPr id="29" name="组合 28"/>
            <p:cNvGrpSpPr/>
            <p:nvPr/>
          </p:nvGrpSpPr>
          <p:grpSpPr>
            <a:xfrm>
              <a:off x="4793325" y="2807237"/>
              <a:ext cx="798141" cy="798142"/>
              <a:chOff x="4699314" y="3675018"/>
              <a:chExt cx="798141" cy="798142"/>
            </a:xfrm>
          </p:grpSpPr>
          <p:sp>
            <p:nvSpPr>
              <p:cNvPr id="2" name="ïŝḷiďè"/>
              <p:cNvSpPr/>
              <p:nvPr/>
            </p:nvSpPr>
            <p:spPr>
              <a:xfrm rot="18900000" flipH="1">
                <a:off x="4699314" y="3675018"/>
                <a:ext cx="798141" cy="798142"/>
              </a:xfrm>
              <a:prstGeom prst="rect">
                <a:avLst/>
              </a:prstGeom>
              <a:solidFill>
                <a:srgbClr val="2647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íŝḻïḋè"/>
              <p:cNvSpPr/>
              <p:nvPr/>
            </p:nvSpPr>
            <p:spPr bwMode="auto">
              <a:xfrm>
                <a:off x="4800853" y="3778866"/>
                <a:ext cx="590445" cy="590445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125037" y="4163658"/>
              <a:ext cx="798141" cy="798142"/>
              <a:chOff x="6510917" y="4711409"/>
              <a:chExt cx="798141" cy="798142"/>
            </a:xfrm>
          </p:grpSpPr>
          <p:sp>
            <p:nvSpPr>
              <p:cNvPr id="5" name="íśliḓé"/>
              <p:cNvSpPr/>
              <p:nvPr/>
            </p:nvSpPr>
            <p:spPr>
              <a:xfrm rot="2700000" flipH="1">
                <a:off x="6510917" y="4711409"/>
                <a:ext cx="798142" cy="798141"/>
              </a:xfrm>
              <a:prstGeom prst="rect">
                <a:avLst/>
              </a:prstGeom>
              <a:solidFill>
                <a:srgbClr val="2647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9" name="ïşḷîḍê"/>
              <p:cNvSpPr/>
              <p:nvPr/>
            </p:nvSpPr>
            <p:spPr bwMode="auto">
              <a:xfrm>
                <a:off x="6597558" y="4826169"/>
                <a:ext cx="582172" cy="582172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090388" y="2807236"/>
              <a:ext cx="798141" cy="798142"/>
              <a:chOff x="5357697" y="4672954"/>
              <a:chExt cx="798141" cy="798142"/>
            </a:xfrm>
          </p:grpSpPr>
          <p:sp>
            <p:nvSpPr>
              <p:cNvPr id="4" name="îSlíḍè"/>
              <p:cNvSpPr/>
              <p:nvPr/>
            </p:nvSpPr>
            <p:spPr>
              <a:xfrm rot="18900000" flipH="1">
                <a:off x="5357697" y="4672954"/>
                <a:ext cx="798141" cy="798142"/>
              </a:xfrm>
              <a:prstGeom prst="rect">
                <a:avLst/>
              </a:prstGeom>
              <a:solidFill>
                <a:srgbClr val="2647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1" name="iṧḻíďe"/>
              <p:cNvSpPr/>
              <p:nvPr/>
            </p:nvSpPr>
            <p:spPr bwMode="auto">
              <a:xfrm>
                <a:off x="5467588" y="4810815"/>
                <a:ext cx="582172" cy="582172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791015" y="4163658"/>
              <a:ext cx="798142" cy="798142"/>
              <a:chOff x="5999929" y="5148668"/>
              <a:chExt cx="798142" cy="798142"/>
            </a:xfrm>
          </p:grpSpPr>
          <p:sp>
            <p:nvSpPr>
              <p:cNvPr id="6" name="ïṣľíḋè"/>
              <p:cNvSpPr/>
              <p:nvPr/>
            </p:nvSpPr>
            <p:spPr>
              <a:xfrm rot="2700000" flipH="1">
                <a:off x="5999929" y="5148668"/>
                <a:ext cx="798142" cy="798142"/>
              </a:xfrm>
              <a:prstGeom prst="rect">
                <a:avLst/>
              </a:prstGeom>
              <a:solidFill>
                <a:srgbClr val="2647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5" name="íṣḻïḍe"/>
              <p:cNvSpPr/>
              <p:nvPr/>
            </p:nvSpPr>
            <p:spPr bwMode="auto">
              <a:xfrm>
                <a:off x="6107914" y="5256653"/>
                <a:ext cx="582172" cy="582172"/>
              </a:xfrm>
              <a:custGeom>
                <a:avLst/>
                <a:gdLst>
                  <a:gd name="T0" fmla="*/ 119 w 236"/>
                  <a:gd name="T1" fmla="*/ 123 h 236"/>
                  <a:gd name="T2" fmla="*/ 111 w 236"/>
                  <a:gd name="T3" fmla="*/ 131 h 236"/>
                  <a:gd name="T4" fmla="*/ 115 w 236"/>
                  <a:gd name="T5" fmla="*/ 138 h 236"/>
                  <a:gd name="T6" fmla="*/ 115 w 236"/>
                  <a:gd name="T7" fmla="*/ 150 h 236"/>
                  <a:gd name="T8" fmla="*/ 118 w 236"/>
                  <a:gd name="T9" fmla="*/ 154 h 236"/>
                  <a:gd name="T10" fmla="*/ 119 w 236"/>
                  <a:gd name="T11" fmla="*/ 154 h 236"/>
                  <a:gd name="T12" fmla="*/ 122 w 236"/>
                  <a:gd name="T13" fmla="*/ 150 h 236"/>
                  <a:gd name="T14" fmla="*/ 122 w 236"/>
                  <a:gd name="T15" fmla="*/ 138 h 236"/>
                  <a:gd name="T16" fmla="*/ 126 w 236"/>
                  <a:gd name="T17" fmla="*/ 131 h 236"/>
                  <a:gd name="T18" fmla="*/ 119 w 236"/>
                  <a:gd name="T19" fmla="*/ 123 h 236"/>
                  <a:gd name="T20" fmla="*/ 119 w 236"/>
                  <a:gd name="T21" fmla="*/ 66 h 236"/>
                  <a:gd name="T22" fmla="*/ 100 w 236"/>
                  <a:gd name="T23" fmla="*/ 84 h 236"/>
                  <a:gd name="T24" fmla="*/ 100 w 236"/>
                  <a:gd name="T25" fmla="*/ 102 h 236"/>
                  <a:gd name="T26" fmla="*/ 137 w 236"/>
                  <a:gd name="T27" fmla="*/ 102 h 236"/>
                  <a:gd name="T28" fmla="*/ 137 w 236"/>
                  <a:gd name="T29" fmla="*/ 84 h 236"/>
                  <a:gd name="T30" fmla="*/ 119 w 236"/>
                  <a:gd name="T31" fmla="*/ 66 h 236"/>
                  <a:gd name="T32" fmla="*/ 118 w 236"/>
                  <a:gd name="T33" fmla="*/ 0 h 236"/>
                  <a:gd name="T34" fmla="*/ 0 w 236"/>
                  <a:gd name="T35" fmla="*/ 118 h 236"/>
                  <a:gd name="T36" fmla="*/ 118 w 236"/>
                  <a:gd name="T37" fmla="*/ 236 h 236"/>
                  <a:gd name="T38" fmla="*/ 236 w 236"/>
                  <a:gd name="T39" fmla="*/ 118 h 236"/>
                  <a:gd name="T40" fmla="*/ 118 w 236"/>
                  <a:gd name="T41" fmla="*/ 0 h 236"/>
                  <a:gd name="T42" fmla="*/ 164 w 236"/>
                  <a:gd name="T43" fmla="*/ 161 h 236"/>
                  <a:gd name="T44" fmla="*/ 149 w 236"/>
                  <a:gd name="T45" fmla="*/ 176 h 236"/>
                  <a:gd name="T46" fmla="*/ 88 w 236"/>
                  <a:gd name="T47" fmla="*/ 176 h 236"/>
                  <a:gd name="T48" fmla="*/ 73 w 236"/>
                  <a:gd name="T49" fmla="*/ 161 h 236"/>
                  <a:gd name="T50" fmla="*/ 73 w 236"/>
                  <a:gd name="T51" fmla="*/ 105 h 236"/>
                  <a:gd name="T52" fmla="*/ 76 w 236"/>
                  <a:gd name="T53" fmla="*/ 102 h 236"/>
                  <a:gd name="T54" fmla="*/ 86 w 236"/>
                  <a:gd name="T55" fmla="*/ 102 h 236"/>
                  <a:gd name="T56" fmla="*/ 86 w 236"/>
                  <a:gd name="T57" fmla="*/ 84 h 236"/>
                  <a:gd name="T58" fmla="*/ 118 w 236"/>
                  <a:gd name="T59" fmla="*/ 51 h 236"/>
                  <a:gd name="T60" fmla="*/ 119 w 236"/>
                  <a:gd name="T61" fmla="*/ 51 h 236"/>
                  <a:gd name="T62" fmla="*/ 152 w 236"/>
                  <a:gd name="T63" fmla="*/ 84 h 236"/>
                  <a:gd name="T64" fmla="*/ 152 w 236"/>
                  <a:gd name="T65" fmla="*/ 102 h 236"/>
                  <a:gd name="T66" fmla="*/ 161 w 236"/>
                  <a:gd name="T67" fmla="*/ 102 h 236"/>
                  <a:gd name="T68" fmla="*/ 164 w 236"/>
                  <a:gd name="T69" fmla="*/ 105 h 236"/>
                  <a:gd name="T70" fmla="*/ 164 w 236"/>
                  <a:gd name="T71" fmla="*/ 16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6" h="236">
                    <a:moveTo>
                      <a:pt x="119" y="123"/>
                    </a:moveTo>
                    <a:cubicBezTo>
                      <a:pt x="114" y="123"/>
                      <a:pt x="111" y="127"/>
                      <a:pt x="111" y="131"/>
                    </a:cubicBezTo>
                    <a:cubicBezTo>
                      <a:pt x="111" y="134"/>
                      <a:pt x="112" y="136"/>
                      <a:pt x="115" y="138"/>
                    </a:cubicBezTo>
                    <a:cubicBezTo>
                      <a:pt x="115" y="150"/>
                      <a:pt x="115" y="150"/>
                      <a:pt x="115" y="150"/>
                    </a:cubicBezTo>
                    <a:cubicBezTo>
                      <a:pt x="115" y="152"/>
                      <a:pt x="116" y="154"/>
                      <a:pt x="118" y="154"/>
                    </a:cubicBezTo>
                    <a:cubicBezTo>
                      <a:pt x="119" y="154"/>
                      <a:pt x="119" y="154"/>
                      <a:pt x="119" y="154"/>
                    </a:cubicBezTo>
                    <a:cubicBezTo>
                      <a:pt x="121" y="154"/>
                      <a:pt x="122" y="152"/>
                      <a:pt x="122" y="150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5" y="136"/>
                      <a:pt x="126" y="134"/>
                      <a:pt x="126" y="131"/>
                    </a:cubicBezTo>
                    <a:cubicBezTo>
                      <a:pt x="126" y="126"/>
                      <a:pt x="123" y="123"/>
                      <a:pt x="119" y="123"/>
                    </a:cubicBezTo>
                    <a:close/>
                    <a:moveTo>
                      <a:pt x="119" y="66"/>
                    </a:moveTo>
                    <a:cubicBezTo>
                      <a:pt x="108" y="66"/>
                      <a:pt x="100" y="74"/>
                      <a:pt x="100" y="84"/>
                    </a:cubicBezTo>
                    <a:cubicBezTo>
                      <a:pt x="100" y="102"/>
                      <a:pt x="100" y="102"/>
                      <a:pt x="100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7" y="74"/>
                      <a:pt x="129" y="66"/>
                      <a:pt x="119" y="66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64" y="161"/>
                    </a:moveTo>
                    <a:cubicBezTo>
                      <a:pt x="164" y="169"/>
                      <a:pt x="157" y="176"/>
                      <a:pt x="149" y="176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80" y="176"/>
                      <a:pt x="73" y="169"/>
                      <a:pt x="73" y="161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3" y="103"/>
                      <a:pt x="74" y="102"/>
                      <a:pt x="76" y="102"/>
                    </a:cubicBezTo>
                    <a:cubicBezTo>
                      <a:pt x="86" y="102"/>
                      <a:pt x="86" y="102"/>
                      <a:pt x="86" y="102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6" y="66"/>
                      <a:pt x="100" y="52"/>
                      <a:pt x="118" y="5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37" y="52"/>
                      <a:pt x="152" y="66"/>
                      <a:pt x="152" y="84"/>
                    </a:cubicBezTo>
                    <a:cubicBezTo>
                      <a:pt x="152" y="102"/>
                      <a:pt x="152" y="102"/>
                      <a:pt x="152" y="102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3" y="102"/>
                      <a:pt x="164" y="103"/>
                      <a:pt x="164" y="105"/>
                    </a:cubicBezTo>
                    <a:lnTo>
                      <a:pt x="164" y="16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3" grpId="0"/>
      <p:bldP spid="14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-12700" y="-1"/>
            <a:ext cx="12204700" cy="27209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8" r="12409" b="8850"/>
          <a:stretch>
            <a:fillRect/>
          </a:stretch>
        </p:blipFill>
        <p:spPr>
          <a:xfrm flipH="1">
            <a:off x="-2" y="0"/>
            <a:ext cx="12192000" cy="5458760"/>
          </a:xfrm>
          <a:prstGeom prst="rect">
            <a:avLst/>
          </a:prstGeom>
        </p:spPr>
      </p:pic>
      <p:sp>
        <p:nvSpPr>
          <p:cNvPr id="3" name="TextBox 20"/>
          <p:cNvSpPr txBox="1"/>
          <p:nvPr/>
        </p:nvSpPr>
        <p:spPr>
          <a:xfrm>
            <a:off x="1265733" y="5225248"/>
            <a:ext cx="2023938" cy="871822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什么是跨部门沟通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4616450" y="5232146"/>
            <a:ext cx="2959099" cy="871822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跨部门沟通问题的难点与沟通技巧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8780236" y="5225162"/>
            <a:ext cx="2166619" cy="871822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跨部门沟通解决之道</a:t>
            </a:r>
          </a:p>
        </p:txBody>
      </p:sp>
      <p:sp>
        <p:nvSpPr>
          <p:cNvPr id="13" name="矩形 12"/>
          <p:cNvSpPr/>
          <p:nvPr/>
        </p:nvSpPr>
        <p:spPr>
          <a:xfrm>
            <a:off x="1619283" y="428969"/>
            <a:ext cx="2251504" cy="1179598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目录</a:t>
            </a:r>
          </a:p>
        </p:txBody>
      </p:sp>
      <p:sp>
        <p:nvSpPr>
          <p:cNvPr id="15" name="iconfont-1161-869367"/>
          <p:cNvSpPr>
            <a:spLocks noChangeAspect="1"/>
          </p:cNvSpPr>
          <p:nvPr/>
        </p:nvSpPr>
        <p:spPr bwMode="auto">
          <a:xfrm>
            <a:off x="2455480" y="1812363"/>
            <a:ext cx="579111" cy="609685"/>
          </a:xfrm>
          <a:custGeom>
            <a:avLst/>
            <a:gdLst>
              <a:gd name="T0" fmla="*/ 7994 w 8680"/>
              <a:gd name="T1" fmla="*/ 2970 h 9138"/>
              <a:gd name="T2" fmla="*/ 4340 w 8680"/>
              <a:gd name="T3" fmla="*/ 0 h 9138"/>
              <a:gd name="T4" fmla="*/ 685 w 8680"/>
              <a:gd name="T5" fmla="*/ 2970 h 9138"/>
              <a:gd name="T6" fmla="*/ 0 w 8680"/>
              <a:gd name="T7" fmla="*/ 3655 h 9138"/>
              <a:gd name="T8" fmla="*/ 0 w 8680"/>
              <a:gd name="T9" fmla="*/ 5254 h 9138"/>
              <a:gd name="T10" fmla="*/ 685 w 8680"/>
              <a:gd name="T11" fmla="*/ 5939 h 9138"/>
              <a:gd name="T12" fmla="*/ 1370 w 8680"/>
              <a:gd name="T13" fmla="*/ 5711 h 9138"/>
              <a:gd name="T14" fmla="*/ 2984 w 8680"/>
              <a:gd name="T15" fmla="*/ 7606 h 9138"/>
              <a:gd name="T16" fmla="*/ 3092 w 8680"/>
              <a:gd name="T17" fmla="*/ 7529 h 9138"/>
              <a:gd name="T18" fmla="*/ 2093 w 8680"/>
              <a:gd name="T19" fmla="*/ 5659 h 9138"/>
              <a:gd name="T20" fmla="*/ 2735 w 8680"/>
              <a:gd name="T21" fmla="*/ 4709 h 9138"/>
              <a:gd name="T22" fmla="*/ 4560 w 8680"/>
              <a:gd name="T23" fmla="*/ 4348 h 9138"/>
              <a:gd name="T24" fmla="*/ 5373 w 8680"/>
              <a:gd name="T25" fmla="*/ 3698 h 9138"/>
              <a:gd name="T26" fmla="*/ 5482 w 8680"/>
              <a:gd name="T27" fmla="*/ 3198 h 9138"/>
              <a:gd name="T28" fmla="*/ 5625 w 8680"/>
              <a:gd name="T29" fmla="*/ 3165 h 9138"/>
              <a:gd name="T30" fmla="*/ 6624 w 8680"/>
              <a:gd name="T31" fmla="*/ 5026 h 9138"/>
              <a:gd name="T32" fmla="*/ 5749 w 8680"/>
              <a:gd name="T33" fmla="*/ 7390 h 9138"/>
              <a:gd name="T34" fmla="*/ 5832 w 8680"/>
              <a:gd name="T35" fmla="*/ 7473 h 9138"/>
              <a:gd name="T36" fmla="*/ 7360 w 8680"/>
              <a:gd name="T37" fmla="*/ 5580 h 9138"/>
              <a:gd name="T38" fmla="*/ 7813 w 8680"/>
              <a:gd name="T39" fmla="*/ 5889 h 9138"/>
              <a:gd name="T40" fmla="*/ 4773 w 8680"/>
              <a:gd name="T41" fmla="*/ 8294 h 9138"/>
              <a:gd name="T42" fmla="*/ 4196 w 8680"/>
              <a:gd name="T43" fmla="*/ 7902 h 9138"/>
              <a:gd name="T44" fmla="*/ 3575 w 8680"/>
              <a:gd name="T45" fmla="*/ 8520 h 9138"/>
              <a:gd name="T46" fmla="*/ 4196 w 8680"/>
              <a:gd name="T47" fmla="*/ 9138 h 9138"/>
              <a:gd name="T48" fmla="*/ 4784 w 8680"/>
              <a:gd name="T49" fmla="*/ 8707 h 9138"/>
              <a:gd name="T50" fmla="*/ 8238 w 8680"/>
              <a:gd name="T51" fmla="*/ 5848 h 9138"/>
              <a:gd name="T52" fmla="*/ 8680 w 8680"/>
              <a:gd name="T53" fmla="*/ 5254 h 9138"/>
              <a:gd name="T54" fmla="*/ 8680 w 8680"/>
              <a:gd name="T55" fmla="*/ 3655 h 9138"/>
              <a:gd name="T56" fmla="*/ 7994 w 8680"/>
              <a:gd name="T57" fmla="*/ 2970 h 9138"/>
              <a:gd name="T58" fmla="*/ 7081 w 8680"/>
              <a:gd name="T59" fmla="*/ 3427 h 9138"/>
              <a:gd name="T60" fmla="*/ 4340 w 8680"/>
              <a:gd name="T61" fmla="*/ 1371 h 9138"/>
              <a:gd name="T62" fmla="*/ 1370 w 8680"/>
              <a:gd name="T63" fmla="*/ 3427 h 9138"/>
              <a:gd name="T64" fmla="*/ 1142 w 8680"/>
              <a:gd name="T65" fmla="*/ 3198 h 9138"/>
              <a:gd name="T66" fmla="*/ 4340 w 8680"/>
              <a:gd name="T67" fmla="*/ 686 h 9138"/>
              <a:gd name="T68" fmla="*/ 7309 w 8680"/>
              <a:gd name="T69" fmla="*/ 3198 h 9138"/>
              <a:gd name="T70" fmla="*/ 7081 w 8680"/>
              <a:gd name="T71" fmla="*/ 3427 h 9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80" h="9138">
                <a:moveTo>
                  <a:pt x="7994" y="2970"/>
                </a:moveTo>
                <a:cubicBezTo>
                  <a:pt x="7593" y="1292"/>
                  <a:pt x="6126" y="0"/>
                  <a:pt x="4340" y="0"/>
                </a:cubicBezTo>
                <a:cubicBezTo>
                  <a:pt x="2504" y="0"/>
                  <a:pt x="994" y="1256"/>
                  <a:pt x="685" y="2970"/>
                </a:cubicBezTo>
                <a:cubicBezTo>
                  <a:pt x="220" y="3059"/>
                  <a:pt x="0" y="3299"/>
                  <a:pt x="0" y="3655"/>
                </a:cubicBezTo>
                <a:lnTo>
                  <a:pt x="0" y="5254"/>
                </a:lnTo>
                <a:cubicBezTo>
                  <a:pt x="0" y="5653"/>
                  <a:pt x="297" y="5939"/>
                  <a:pt x="685" y="5939"/>
                </a:cubicBezTo>
                <a:cubicBezTo>
                  <a:pt x="903" y="5939"/>
                  <a:pt x="1242" y="5873"/>
                  <a:pt x="1370" y="5711"/>
                </a:cubicBezTo>
                <a:cubicBezTo>
                  <a:pt x="1681" y="6548"/>
                  <a:pt x="2747" y="7577"/>
                  <a:pt x="2984" y="7606"/>
                </a:cubicBezTo>
                <a:cubicBezTo>
                  <a:pt x="3102" y="7620"/>
                  <a:pt x="3171" y="7627"/>
                  <a:pt x="3092" y="7529"/>
                </a:cubicBezTo>
                <a:cubicBezTo>
                  <a:pt x="2974" y="7385"/>
                  <a:pt x="2238" y="6667"/>
                  <a:pt x="2093" y="5659"/>
                </a:cubicBezTo>
                <a:cubicBezTo>
                  <a:pt x="2029" y="5216"/>
                  <a:pt x="2356" y="4780"/>
                  <a:pt x="2735" y="4709"/>
                </a:cubicBezTo>
                <a:cubicBezTo>
                  <a:pt x="3344" y="4593"/>
                  <a:pt x="3950" y="4461"/>
                  <a:pt x="4560" y="4348"/>
                </a:cubicBezTo>
                <a:cubicBezTo>
                  <a:pt x="4947" y="4276"/>
                  <a:pt x="5211" y="4059"/>
                  <a:pt x="5373" y="3698"/>
                </a:cubicBezTo>
                <a:cubicBezTo>
                  <a:pt x="5411" y="3614"/>
                  <a:pt x="5457" y="3444"/>
                  <a:pt x="5482" y="3198"/>
                </a:cubicBezTo>
                <a:cubicBezTo>
                  <a:pt x="5504" y="3076"/>
                  <a:pt x="5621" y="3159"/>
                  <a:pt x="5625" y="3165"/>
                </a:cubicBezTo>
                <a:cubicBezTo>
                  <a:pt x="5625" y="3165"/>
                  <a:pt x="6495" y="3462"/>
                  <a:pt x="6624" y="5026"/>
                </a:cubicBezTo>
                <a:cubicBezTo>
                  <a:pt x="6702" y="5974"/>
                  <a:pt x="5846" y="7242"/>
                  <a:pt x="5749" y="7390"/>
                </a:cubicBezTo>
                <a:cubicBezTo>
                  <a:pt x="5755" y="7381"/>
                  <a:pt x="5751" y="7518"/>
                  <a:pt x="5832" y="7473"/>
                </a:cubicBezTo>
                <a:cubicBezTo>
                  <a:pt x="6552" y="7068"/>
                  <a:pt x="7104" y="6393"/>
                  <a:pt x="7360" y="5580"/>
                </a:cubicBezTo>
                <a:cubicBezTo>
                  <a:pt x="7463" y="5736"/>
                  <a:pt x="7625" y="5849"/>
                  <a:pt x="7813" y="5889"/>
                </a:cubicBezTo>
                <a:cubicBezTo>
                  <a:pt x="7512" y="7287"/>
                  <a:pt x="6288" y="8161"/>
                  <a:pt x="4773" y="8294"/>
                </a:cubicBezTo>
                <a:cubicBezTo>
                  <a:pt x="4682" y="8065"/>
                  <a:pt x="4459" y="7902"/>
                  <a:pt x="4196" y="7902"/>
                </a:cubicBezTo>
                <a:cubicBezTo>
                  <a:pt x="3853" y="7902"/>
                  <a:pt x="3575" y="8179"/>
                  <a:pt x="3575" y="8520"/>
                </a:cubicBezTo>
                <a:cubicBezTo>
                  <a:pt x="3575" y="8861"/>
                  <a:pt x="3853" y="9138"/>
                  <a:pt x="4196" y="9138"/>
                </a:cubicBezTo>
                <a:cubicBezTo>
                  <a:pt x="4472" y="9138"/>
                  <a:pt x="4704" y="8956"/>
                  <a:pt x="4784" y="8707"/>
                </a:cubicBezTo>
                <a:cubicBezTo>
                  <a:pt x="6538" y="8562"/>
                  <a:pt x="7945" y="7499"/>
                  <a:pt x="8238" y="5848"/>
                </a:cubicBezTo>
                <a:cubicBezTo>
                  <a:pt x="8498" y="5737"/>
                  <a:pt x="8680" y="5557"/>
                  <a:pt x="8680" y="5254"/>
                </a:cubicBezTo>
                <a:lnTo>
                  <a:pt x="8680" y="3655"/>
                </a:lnTo>
                <a:cubicBezTo>
                  <a:pt x="8680" y="3068"/>
                  <a:pt x="7997" y="2981"/>
                  <a:pt x="7994" y="2970"/>
                </a:cubicBezTo>
                <a:close/>
                <a:moveTo>
                  <a:pt x="7081" y="3427"/>
                </a:moveTo>
                <a:cubicBezTo>
                  <a:pt x="6623" y="2163"/>
                  <a:pt x="5734" y="1371"/>
                  <a:pt x="4340" y="1371"/>
                </a:cubicBezTo>
                <a:cubicBezTo>
                  <a:pt x="2951" y="1371"/>
                  <a:pt x="1832" y="2172"/>
                  <a:pt x="1370" y="3427"/>
                </a:cubicBezTo>
                <a:cubicBezTo>
                  <a:pt x="1347" y="3398"/>
                  <a:pt x="1168" y="3223"/>
                  <a:pt x="1142" y="3198"/>
                </a:cubicBezTo>
                <a:cubicBezTo>
                  <a:pt x="1403" y="1669"/>
                  <a:pt x="2783" y="686"/>
                  <a:pt x="4340" y="686"/>
                </a:cubicBezTo>
                <a:cubicBezTo>
                  <a:pt x="5889" y="686"/>
                  <a:pt x="7039" y="1679"/>
                  <a:pt x="7309" y="3198"/>
                </a:cubicBezTo>
                <a:cubicBezTo>
                  <a:pt x="7213" y="3330"/>
                  <a:pt x="7081" y="3427"/>
                  <a:pt x="7081" y="3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money-24-hours-service-by-telephone_44912"/>
          <p:cNvSpPr>
            <a:spLocks noChangeAspect="1"/>
          </p:cNvSpPr>
          <p:nvPr/>
        </p:nvSpPr>
        <p:spPr bwMode="auto">
          <a:xfrm>
            <a:off x="3293137" y="1840398"/>
            <a:ext cx="609685" cy="553614"/>
          </a:xfrm>
          <a:custGeom>
            <a:avLst/>
            <a:gdLst>
              <a:gd name="T0" fmla="*/ 170 w 441"/>
              <a:gd name="T1" fmla="*/ 290 h 401"/>
              <a:gd name="T2" fmla="*/ 253 w 441"/>
              <a:gd name="T3" fmla="*/ 234 h 401"/>
              <a:gd name="T4" fmla="*/ 229 w 441"/>
              <a:gd name="T5" fmla="*/ 188 h 401"/>
              <a:gd name="T6" fmla="*/ 199 w 441"/>
              <a:gd name="T7" fmla="*/ 221 h 401"/>
              <a:gd name="T8" fmla="*/ 182 w 441"/>
              <a:gd name="T9" fmla="*/ 175 h 401"/>
              <a:gd name="T10" fmla="*/ 287 w 441"/>
              <a:gd name="T11" fmla="*/ 214 h 401"/>
              <a:gd name="T12" fmla="*/ 204 w 441"/>
              <a:gd name="T13" fmla="*/ 274 h 401"/>
              <a:gd name="T14" fmla="*/ 287 w 441"/>
              <a:gd name="T15" fmla="*/ 298 h 401"/>
              <a:gd name="T16" fmla="*/ 287 w 441"/>
              <a:gd name="T17" fmla="*/ 322 h 401"/>
              <a:gd name="T18" fmla="*/ 423 w 441"/>
              <a:gd name="T19" fmla="*/ 288 h 401"/>
              <a:gd name="T20" fmla="*/ 393 w 441"/>
              <a:gd name="T21" fmla="*/ 288 h 401"/>
              <a:gd name="T22" fmla="*/ 377 w 441"/>
              <a:gd name="T23" fmla="*/ 166 h 401"/>
              <a:gd name="T24" fmla="*/ 441 w 441"/>
              <a:gd name="T25" fmla="*/ 265 h 401"/>
              <a:gd name="T26" fmla="*/ 392 w 441"/>
              <a:gd name="T27" fmla="*/ 188 h 401"/>
              <a:gd name="T28" fmla="*/ 393 w 441"/>
              <a:gd name="T29" fmla="*/ 188 h 401"/>
              <a:gd name="T30" fmla="*/ 376 w 441"/>
              <a:gd name="T31" fmla="*/ 83 h 401"/>
              <a:gd name="T32" fmla="*/ 53 w 441"/>
              <a:gd name="T33" fmla="*/ 205 h 401"/>
              <a:gd name="T34" fmla="*/ 140 w 441"/>
              <a:gd name="T35" fmla="*/ 289 h 401"/>
              <a:gd name="T36" fmla="*/ 271 w 441"/>
              <a:gd name="T37" fmla="*/ 121 h 401"/>
              <a:gd name="T38" fmla="*/ 186 w 441"/>
              <a:gd name="T39" fmla="*/ 346 h 401"/>
              <a:gd name="T40" fmla="*/ 186 w 441"/>
              <a:gd name="T41" fmla="*/ 400 h 401"/>
              <a:gd name="T42" fmla="*/ 211 w 441"/>
              <a:gd name="T43" fmla="*/ 400 h 401"/>
              <a:gd name="T44" fmla="*/ 211 w 441"/>
              <a:gd name="T45" fmla="*/ 346 h 401"/>
              <a:gd name="T46" fmla="*/ 278 w 441"/>
              <a:gd name="T47" fmla="*/ 372 h 401"/>
              <a:gd name="T48" fmla="*/ 233 w 441"/>
              <a:gd name="T49" fmla="*/ 396 h 401"/>
              <a:gd name="T50" fmla="*/ 254 w 441"/>
              <a:gd name="T51" fmla="*/ 345 h 401"/>
              <a:gd name="T52" fmla="*/ 265 w 441"/>
              <a:gd name="T53" fmla="*/ 357 h 401"/>
              <a:gd name="T54" fmla="*/ 239 w 441"/>
              <a:gd name="T55" fmla="*/ 375 h 401"/>
              <a:gd name="T56" fmla="*/ 265 w 441"/>
              <a:gd name="T57" fmla="*/ 389 h 401"/>
              <a:gd name="T58" fmla="*/ 318 w 441"/>
              <a:gd name="T59" fmla="*/ 390 h 401"/>
              <a:gd name="T60" fmla="*/ 295 w 441"/>
              <a:gd name="T61" fmla="*/ 383 h 401"/>
              <a:gd name="T62" fmla="*/ 285 w 441"/>
              <a:gd name="T63" fmla="*/ 383 h 401"/>
              <a:gd name="T64" fmla="*/ 326 w 441"/>
              <a:gd name="T65" fmla="*/ 397 h 401"/>
              <a:gd name="T66" fmla="*/ 320 w 441"/>
              <a:gd name="T67" fmla="*/ 346 h 401"/>
              <a:gd name="T68" fmla="*/ 375 w 441"/>
              <a:gd name="T69" fmla="*/ 377 h 401"/>
              <a:gd name="T70" fmla="*/ 384 w 441"/>
              <a:gd name="T71" fmla="*/ 400 h 401"/>
              <a:gd name="T72" fmla="*/ 366 w 441"/>
              <a:gd name="T73" fmla="*/ 382 h 401"/>
              <a:gd name="T74" fmla="*/ 340 w 441"/>
              <a:gd name="T75" fmla="*/ 400 h 401"/>
              <a:gd name="T76" fmla="*/ 381 w 441"/>
              <a:gd name="T77" fmla="*/ 349 h 401"/>
              <a:gd name="T78" fmla="*/ 375 w 441"/>
              <a:gd name="T79" fmla="*/ 377 h 401"/>
              <a:gd name="T80" fmla="*/ 366 w 441"/>
              <a:gd name="T81" fmla="*/ 354 h 401"/>
              <a:gd name="T82" fmla="*/ 365 w 441"/>
              <a:gd name="T83" fmla="*/ 373 h 401"/>
              <a:gd name="T84" fmla="*/ 416 w 441"/>
              <a:gd name="T85" fmla="*/ 368 h 401"/>
              <a:gd name="T86" fmla="*/ 404 w 441"/>
              <a:gd name="T87" fmla="*/ 355 h 401"/>
              <a:gd name="T88" fmla="*/ 424 w 441"/>
              <a:gd name="T89" fmla="*/ 360 h 401"/>
              <a:gd name="T90" fmla="*/ 434 w 441"/>
              <a:gd name="T91" fmla="*/ 359 h 401"/>
              <a:gd name="T92" fmla="*/ 396 w 441"/>
              <a:gd name="T93" fmla="*/ 348 h 401"/>
              <a:gd name="T94" fmla="*/ 411 w 441"/>
              <a:gd name="T95" fmla="*/ 377 h 401"/>
              <a:gd name="T96" fmla="*/ 425 w 441"/>
              <a:gd name="T97" fmla="*/ 384 h 401"/>
              <a:gd name="T98" fmla="*/ 403 w 441"/>
              <a:gd name="T99" fmla="*/ 391 h 401"/>
              <a:gd name="T100" fmla="*/ 391 w 441"/>
              <a:gd name="T101" fmla="*/ 383 h 401"/>
              <a:gd name="T102" fmla="*/ 412 w 441"/>
              <a:gd name="T103" fmla="*/ 401 h 401"/>
              <a:gd name="T104" fmla="*/ 432 w 441"/>
              <a:gd name="T105" fmla="*/ 372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1" h="401">
                <a:moveTo>
                  <a:pt x="287" y="322"/>
                </a:moveTo>
                <a:lnTo>
                  <a:pt x="170" y="322"/>
                </a:lnTo>
                <a:lnTo>
                  <a:pt x="170" y="290"/>
                </a:lnTo>
                <a:cubicBezTo>
                  <a:pt x="170" y="273"/>
                  <a:pt x="173" y="262"/>
                  <a:pt x="178" y="257"/>
                </a:cubicBezTo>
                <a:cubicBezTo>
                  <a:pt x="184" y="252"/>
                  <a:pt x="198" y="247"/>
                  <a:pt x="221" y="243"/>
                </a:cubicBezTo>
                <a:cubicBezTo>
                  <a:pt x="239" y="240"/>
                  <a:pt x="250" y="237"/>
                  <a:pt x="253" y="234"/>
                </a:cubicBezTo>
                <a:cubicBezTo>
                  <a:pt x="257" y="231"/>
                  <a:pt x="258" y="224"/>
                  <a:pt x="258" y="213"/>
                </a:cubicBezTo>
                <a:cubicBezTo>
                  <a:pt x="258" y="202"/>
                  <a:pt x="257" y="195"/>
                  <a:pt x="253" y="192"/>
                </a:cubicBezTo>
                <a:cubicBezTo>
                  <a:pt x="250" y="190"/>
                  <a:pt x="242" y="188"/>
                  <a:pt x="229" y="188"/>
                </a:cubicBezTo>
                <a:cubicBezTo>
                  <a:pt x="216" y="188"/>
                  <a:pt x="208" y="190"/>
                  <a:pt x="204" y="193"/>
                </a:cubicBezTo>
                <a:cubicBezTo>
                  <a:pt x="201" y="195"/>
                  <a:pt x="199" y="203"/>
                  <a:pt x="199" y="214"/>
                </a:cubicBezTo>
                <a:lnTo>
                  <a:pt x="199" y="221"/>
                </a:lnTo>
                <a:lnTo>
                  <a:pt x="170" y="221"/>
                </a:lnTo>
                <a:lnTo>
                  <a:pt x="170" y="214"/>
                </a:lnTo>
                <a:cubicBezTo>
                  <a:pt x="170" y="194"/>
                  <a:pt x="174" y="181"/>
                  <a:pt x="182" y="175"/>
                </a:cubicBezTo>
                <a:cubicBezTo>
                  <a:pt x="190" y="168"/>
                  <a:pt x="206" y="164"/>
                  <a:pt x="229" y="164"/>
                </a:cubicBezTo>
                <a:cubicBezTo>
                  <a:pt x="252" y="164"/>
                  <a:pt x="267" y="168"/>
                  <a:pt x="275" y="175"/>
                </a:cubicBezTo>
                <a:cubicBezTo>
                  <a:pt x="283" y="182"/>
                  <a:pt x="287" y="195"/>
                  <a:pt x="287" y="214"/>
                </a:cubicBezTo>
                <a:cubicBezTo>
                  <a:pt x="287" y="232"/>
                  <a:pt x="284" y="244"/>
                  <a:pt x="278" y="250"/>
                </a:cubicBezTo>
                <a:cubicBezTo>
                  <a:pt x="272" y="256"/>
                  <a:pt x="258" y="261"/>
                  <a:pt x="236" y="265"/>
                </a:cubicBezTo>
                <a:cubicBezTo>
                  <a:pt x="217" y="269"/>
                  <a:pt x="207" y="272"/>
                  <a:pt x="204" y="274"/>
                </a:cubicBezTo>
                <a:cubicBezTo>
                  <a:pt x="201" y="276"/>
                  <a:pt x="199" y="283"/>
                  <a:pt x="199" y="294"/>
                </a:cubicBezTo>
                <a:lnTo>
                  <a:pt x="199" y="298"/>
                </a:lnTo>
                <a:lnTo>
                  <a:pt x="287" y="298"/>
                </a:lnTo>
                <a:lnTo>
                  <a:pt x="287" y="322"/>
                </a:lnTo>
                <a:lnTo>
                  <a:pt x="287" y="322"/>
                </a:lnTo>
                <a:lnTo>
                  <a:pt x="287" y="322"/>
                </a:lnTo>
                <a:close/>
                <a:moveTo>
                  <a:pt x="441" y="265"/>
                </a:moveTo>
                <a:lnTo>
                  <a:pt x="441" y="288"/>
                </a:lnTo>
                <a:lnTo>
                  <a:pt x="423" y="288"/>
                </a:lnTo>
                <a:lnTo>
                  <a:pt x="423" y="322"/>
                </a:lnTo>
                <a:lnTo>
                  <a:pt x="393" y="322"/>
                </a:lnTo>
                <a:lnTo>
                  <a:pt x="393" y="288"/>
                </a:lnTo>
                <a:lnTo>
                  <a:pt x="309" y="288"/>
                </a:lnTo>
                <a:lnTo>
                  <a:pt x="309" y="255"/>
                </a:lnTo>
                <a:lnTo>
                  <a:pt x="377" y="166"/>
                </a:lnTo>
                <a:lnTo>
                  <a:pt x="423" y="166"/>
                </a:lnTo>
                <a:lnTo>
                  <a:pt x="423" y="265"/>
                </a:lnTo>
                <a:lnTo>
                  <a:pt x="441" y="265"/>
                </a:lnTo>
                <a:lnTo>
                  <a:pt x="441" y="265"/>
                </a:lnTo>
                <a:close/>
                <a:moveTo>
                  <a:pt x="393" y="188"/>
                </a:moveTo>
                <a:lnTo>
                  <a:pt x="392" y="188"/>
                </a:lnTo>
                <a:lnTo>
                  <a:pt x="333" y="265"/>
                </a:lnTo>
                <a:lnTo>
                  <a:pt x="393" y="265"/>
                </a:lnTo>
                <a:lnTo>
                  <a:pt x="393" y="188"/>
                </a:lnTo>
                <a:close/>
                <a:moveTo>
                  <a:pt x="271" y="121"/>
                </a:moveTo>
                <a:cubicBezTo>
                  <a:pt x="278" y="128"/>
                  <a:pt x="280" y="141"/>
                  <a:pt x="289" y="140"/>
                </a:cubicBezTo>
                <a:cubicBezTo>
                  <a:pt x="311" y="138"/>
                  <a:pt x="370" y="105"/>
                  <a:pt x="376" y="83"/>
                </a:cubicBezTo>
                <a:cubicBezTo>
                  <a:pt x="381" y="68"/>
                  <a:pt x="353" y="42"/>
                  <a:pt x="344" y="32"/>
                </a:cubicBezTo>
                <a:cubicBezTo>
                  <a:pt x="311" y="0"/>
                  <a:pt x="249" y="9"/>
                  <a:pt x="205" y="53"/>
                </a:cubicBezTo>
                <a:lnTo>
                  <a:pt x="53" y="205"/>
                </a:lnTo>
                <a:cubicBezTo>
                  <a:pt x="9" y="249"/>
                  <a:pt x="0" y="311"/>
                  <a:pt x="33" y="344"/>
                </a:cubicBezTo>
                <a:cubicBezTo>
                  <a:pt x="42" y="353"/>
                  <a:pt x="68" y="380"/>
                  <a:pt x="83" y="376"/>
                </a:cubicBezTo>
                <a:cubicBezTo>
                  <a:pt x="106" y="370"/>
                  <a:pt x="138" y="311"/>
                  <a:pt x="140" y="289"/>
                </a:cubicBezTo>
                <a:cubicBezTo>
                  <a:pt x="142" y="280"/>
                  <a:pt x="128" y="278"/>
                  <a:pt x="121" y="271"/>
                </a:cubicBezTo>
                <a:cubicBezTo>
                  <a:pt x="98" y="248"/>
                  <a:pt x="113" y="195"/>
                  <a:pt x="154" y="154"/>
                </a:cubicBezTo>
                <a:cubicBezTo>
                  <a:pt x="195" y="113"/>
                  <a:pt x="248" y="98"/>
                  <a:pt x="271" y="121"/>
                </a:cubicBezTo>
                <a:close/>
                <a:moveTo>
                  <a:pt x="211" y="368"/>
                </a:moveTo>
                <a:lnTo>
                  <a:pt x="186" y="368"/>
                </a:lnTo>
                <a:lnTo>
                  <a:pt x="186" y="346"/>
                </a:lnTo>
                <a:lnTo>
                  <a:pt x="175" y="346"/>
                </a:lnTo>
                <a:lnTo>
                  <a:pt x="175" y="400"/>
                </a:lnTo>
                <a:lnTo>
                  <a:pt x="186" y="400"/>
                </a:lnTo>
                <a:lnTo>
                  <a:pt x="186" y="377"/>
                </a:lnTo>
                <a:lnTo>
                  <a:pt x="211" y="377"/>
                </a:lnTo>
                <a:lnTo>
                  <a:pt x="211" y="400"/>
                </a:lnTo>
                <a:lnTo>
                  <a:pt x="222" y="400"/>
                </a:lnTo>
                <a:lnTo>
                  <a:pt x="222" y="346"/>
                </a:lnTo>
                <a:lnTo>
                  <a:pt x="211" y="346"/>
                </a:lnTo>
                <a:lnTo>
                  <a:pt x="211" y="368"/>
                </a:lnTo>
                <a:close/>
                <a:moveTo>
                  <a:pt x="273" y="350"/>
                </a:moveTo>
                <a:cubicBezTo>
                  <a:pt x="276" y="353"/>
                  <a:pt x="278" y="361"/>
                  <a:pt x="278" y="372"/>
                </a:cubicBezTo>
                <a:cubicBezTo>
                  <a:pt x="278" y="385"/>
                  <a:pt x="276" y="393"/>
                  <a:pt x="273" y="396"/>
                </a:cubicBezTo>
                <a:cubicBezTo>
                  <a:pt x="271" y="399"/>
                  <a:pt x="264" y="401"/>
                  <a:pt x="252" y="401"/>
                </a:cubicBezTo>
                <a:cubicBezTo>
                  <a:pt x="242" y="401"/>
                  <a:pt x="236" y="399"/>
                  <a:pt x="233" y="396"/>
                </a:cubicBezTo>
                <a:cubicBezTo>
                  <a:pt x="230" y="393"/>
                  <a:pt x="229" y="386"/>
                  <a:pt x="229" y="375"/>
                </a:cubicBezTo>
                <a:cubicBezTo>
                  <a:pt x="229" y="362"/>
                  <a:pt x="230" y="353"/>
                  <a:pt x="233" y="350"/>
                </a:cubicBezTo>
                <a:cubicBezTo>
                  <a:pt x="236" y="347"/>
                  <a:pt x="243" y="345"/>
                  <a:pt x="254" y="345"/>
                </a:cubicBezTo>
                <a:cubicBezTo>
                  <a:pt x="264" y="345"/>
                  <a:pt x="271" y="347"/>
                  <a:pt x="273" y="350"/>
                </a:cubicBezTo>
                <a:close/>
                <a:moveTo>
                  <a:pt x="267" y="373"/>
                </a:moveTo>
                <a:cubicBezTo>
                  <a:pt x="267" y="364"/>
                  <a:pt x="267" y="358"/>
                  <a:pt x="265" y="357"/>
                </a:cubicBezTo>
                <a:cubicBezTo>
                  <a:pt x="264" y="355"/>
                  <a:pt x="260" y="354"/>
                  <a:pt x="253" y="354"/>
                </a:cubicBezTo>
                <a:cubicBezTo>
                  <a:pt x="246" y="354"/>
                  <a:pt x="242" y="355"/>
                  <a:pt x="241" y="357"/>
                </a:cubicBezTo>
                <a:cubicBezTo>
                  <a:pt x="240" y="359"/>
                  <a:pt x="239" y="365"/>
                  <a:pt x="239" y="375"/>
                </a:cubicBezTo>
                <a:cubicBezTo>
                  <a:pt x="239" y="383"/>
                  <a:pt x="240" y="388"/>
                  <a:pt x="241" y="390"/>
                </a:cubicBezTo>
                <a:cubicBezTo>
                  <a:pt x="243" y="391"/>
                  <a:pt x="247" y="392"/>
                  <a:pt x="254" y="392"/>
                </a:cubicBezTo>
                <a:cubicBezTo>
                  <a:pt x="260" y="392"/>
                  <a:pt x="264" y="391"/>
                  <a:pt x="265" y="389"/>
                </a:cubicBezTo>
                <a:cubicBezTo>
                  <a:pt x="267" y="388"/>
                  <a:pt x="267" y="382"/>
                  <a:pt x="267" y="373"/>
                </a:cubicBezTo>
                <a:close/>
                <a:moveTo>
                  <a:pt x="320" y="382"/>
                </a:moveTo>
                <a:cubicBezTo>
                  <a:pt x="320" y="387"/>
                  <a:pt x="319" y="389"/>
                  <a:pt x="318" y="390"/>
                </a:cubicBezTo>
                <a:cubicBezTo>
                  <a:pt x="317" y="391"/>
                  <a:pt x="313" y="392"/>
                  <a:pt x="308" y="392"/>
                </a:cubicBezTo>
                <a:cubicBezTo>
                  <a:pt x="302" y="392"/>
                  <a:pt x="299" y="392"/>
                  <a:pt x="297" y="390"/>
                </a:cubicBezTo>
                <a:cubicBezTo>
                  <a:pt x="296" y="389"/>
                  <a:pt x="295" y="387"/>
                  <a:pt x="295" y="383"/>
                </a:cubicBezTo>
                <a:lnTo>
                  <a:pt x="295" y="346"/>
                </a:lnTo>
                <a:lnTo>
                  <a:pt x="285" y="346"/>
                </a:lnTo>
                <a:lnTo>
                  <a:pt x="285" y="383"/>
                </a:lnTo>
                <a:cubicBezTo>
                  <a:pt x="285" y="390"/>
                  <a:pt x="286" y="395"/>
                  <a:pt x="289" y="397"/>
                </a:cubicBezTo>
                <a:cubicBezTo>
                  <a:pt x="292" y="400"/>
                  <a:pt x="299" y="401"/>
                  <a:pt x="308" y="401"/>
                </a:cubicBezTo>
                <a:cubicBezTo>
                  <a:pt x="317" y="401"/>
                  <a:pt x="323" y="400"/>
                  <a:pt x="326" y="397"/>
                </a:cubicBezTo>
                <a:cubicBezTo>
                  <a:pt x="329" y="395"/>
                  <a:pt x="330" y="390"/>
                  <a:pt x="330" y="382"/>
                </a:cubicBezTo>
                <a:lnTo>
                  <a:pt x="330" y="346"/>
                </a:lnTo>
                <a:lnTo>
                  <a:pt x="320" y="346"/>
                </a:lnTo>
                <a:lnTo>
                  <a:pt x="320" y="382"/>
                </a:lnTo>
                <a:lnTo>
                  <a:pt x="320" y="382"/>
                </a:lnTo>
                <a:close/>
                <a:moveTo>
                  <a:pt x="375" y="377"/>
                </a:moveTo>
                <a:lnTo>
                  <a:pt x="375" y="378"/>
                </a:lnTo>
                <a:cubicBezTo>
                  <a:pt x="381" y="378"/>
                  <a:pt x="384" y="382"/>
                  <a:pt x="384" y="388"/>
                </a:cubicBezTo>
                <a:lnTo>
                  <a:pt x="384" y="400"/>
                </a:lnTo>
                <a:lnTo>
                  <a:pt x="374" y="400"/>
                </a:lnTo>
                <a:lnTo>
                  <a:pt x="374" y="390"/>
                </a:lnTo>
                <a:cubicBezTo>
                  <a:pt x="374" y="385"/>
                  <a:pt x="371" y="382"/>
                  <a:pt x="366" y="382"/>
                </a:cubicBezTo>
                <a:lnTo>
                  <a:pt x="351" y="382"/>
                </a:lnTo>
                <a:lnTo>
                  <a:pt x="351" y="400"/>
                </a:lnTo>
                <a:lnTo>
                  <a:pt x="340" y="400"/>
                </a:lnTo>
                <a:lnTo>
                  <a:pt x="340" y="346"/>
                </a:lnTo>
                <a:lnTo>
                  <a:pt x="367" y="346"/>
                </a:lnTo>
                <a:cubicBezTo>
                  <a:pt x="374" y="346"/>
                  <a:pt x="379" y="347"/>
                  <a:pt x="381" y="349"/>
                </a:cubicBezTo>
                <a:cubicBezTo>
                  <a:pt x="384" y="351"/>
                  <a:pt x="385" y="356"/>
                  <a:pt x="385" y="362"/>
                </a:cubicBezTo>
                <a:cubicBezTo>
                  <a:pt x="385" y="367"/>
                  <a:pt x="384" y="371"/>
                  <a:pt x="383" y="373"/>
                </a:cubicBezTo>
                <a:cubicBezTo>
                  <a:pt x="382" y="375"/>
                  <a:pt x="379" y="377"/>
                  <a:pt x="375" y="377"/>
                </a:cubicBezTo>
                <a:close/>
                <a:moveTo>
                  <a:pt x="374" y="364"/>
                </a:moveTo>
                <a:cubicBezTo>
                  <a:pt x="374" y="360"/>
                  <a:pt x="374" y="357"/>
                  <a:pt x="373" y="356"/>
                </a:cubicBezTo>
                <a:cubicBezTo>
                  <a:pt x="372" y="355"/>
                  <a:pt x="370" y="354"/>
                  <a:pt x="366" y="354"/>
                </a:cubicBezTo>
                <a:lnTo>
                  <a:pt x="351" y="354"/>
                </a:lnTo>
                <a:lnTo>
                  <a:pt x="351" y="373"/>
                </a:lnTo>
                <a:lnTo>
                  <a:pt x="365" y="373"/>
                </a:lnTo>
                <a:cubicBezTo>
                  <a:pt x="369" y="373"/>
                  <a:pt x="371" y="373"/>
                  <a:pt x="373" y="371"/>
                </a:cubicBezTo>
                <a:cubicBezTo>
                  <a:pt x="374" y="370"/>
                  <a:pt x="374" y="367"/>
                  <a:pt x="374" y="364"/>
                </a:cubicBezTo>
                <a:close/>
                <a:moveTo>
                  <a:pt x="416" y="368"/>
                </a:moveTo>
                <a:cubicBezTo>
                  <a:pt x="409" y="368"/>
                  <a:pt x="405" y="368"/>
                  <a:pt x="404" y="367"/>
                </a:cubicBezTo>
                <a:cubicBezTo>
                  <a:pt x="402" y="366"/>
                  <a:pt x="402" y="364"/>
                  <a:pt x="402" y="361"/>
                </a:cubicBezTo>
                <a:cubicBezTo>
                  <a:pt x="402" y="358"/>
                  <a:pt x="402" y="356"/>
                  <a:pt x="404" y="355"/>
                </a:cubicBezTo>
                <a:cubicBezTo>
                  <a:pt x="405" y="354"/>
                  <a:pt x="409" y="353"/>
                  <a:pt x="414" y="353"/>
                </a:cubicBezTo>
                <a:cubicBezTo>
                  <a:pt x="418" y="353"/>
                  <a:pt x="421" y="354"/>
                  <a:pt x="422" y="355"/>
                </a:cubicBezTo>
                <a:cubicBezTo>
                  <a:pt x="423" y="355"/>
                  <a:pt x="423" y="357"/>
                  <a:pt x="424" y="360"/>
                </a:cubicBezTo>
                <a:cubicBezTo>
                  <a:pt x="424" y="361"/>
                  <a:pt x="424" y="361"/>
                  <a:pt x="424" y="362"/>
                </a:cubicBezTo>
                <a:lnTo>
                  <a:pt x="434" y="362"/>
                </a:lnTo>
                <a:lnTo>
                  <a:pt x="434" y="359"/>
                </a:lnTo>
                <a:cubicBezTo>
                  <a:pt x="434" y="354"/>
                  <a:pt x="433" y="350"/>
                  <a:pt x="430" y="348"/>
                </a:cubicBezTo>
                <a:cubicBezTo>
                  <a:pt x="427" y="346"/>
                  <a:pt x="421" y="345"/>
                  <a:pt x="413" y="345"/>
                </a:cubicBezTo>
                <a:cubicBezTo>
                  <a:pt x="404" y="345"/>
                  <a:pt x="398" y="346"/>
                  <a:pt x="396" y="348"/>
                </a:cubicBezTo>
                <a:cubicBezTo>
                  <a:pt x="393" y="350"/>
                  <a:pt x="391" y="355"/>
                  <a:pt x="391" y="361"/>
                </a:cubicBezTo>
                <a:cubicBezTo>
                  <a:pt x="391" y="367"/>
                  <a:pt x="392" y="371"/>
                  <a:pt x="395" y="373"/>
                </a:cubicBezTo>
                <a:cubicBezTo>
                  <a:pt x="397" y="375"/>
                  <a:pt x="403" y="376"/>
                  <a:pt x="411" y="377"/>
                </a:cubicBezTo>
                <a:lnTo>
                  <a:pt x="417" y="377"/>
                </a:lnTo>
                <a:cubicBezTo>
                  <a:pt x="420" y="378"/>
                  <a:pt x="423" y="378"/>
                  <a:pt x="424" y="379"/>
                </a:cubicBezTo>
                <a:cubicBezTo>
                  <a:pt x="425" y="380"/>
                  <a:pt x="425" y="382"/>
                  <a:pt x="425" y="384"/>
                </a:cubicBezTo>
                <a:cubicBezTo>
                  <a:pt x="425" y="388"/>
                  <a:pt x="424" y="390"/>
                  <a:pt x="423" y="391"/>
                </a:cubicBezTo>
                <a:cubicBezTo>
                  <a:pt x="422" y="392"/>
                  <a:pt x="419" y="393"/>
                  <a:pt x="414" y="393"/>
                </a:cubicBezTo>
                <a:cubicBezTo>
                  <a:pt x="408" y="393"/>
                  <a:pt x="404" y="392"/>
                  <a:pt x="403" y="391"/>
                </a:cubicBezTo>
                <a:cubicBezTo>
                  <a:pt x="402" y="390"/>
                  <a:pt x="401" y="388"/>
                  <a:pt x="401" y="384"/>
                </a:cubicBezTo>
                <a:lnTo>
                  <a:pt x="401" y="383"/>
                </a:lnTo>
                <a:lnTo>
                  <a:pt x="391" y="383"/>
                </a:lnTo>
                <a:lnTo>
                  <a:pt x="391" y="385"/>
                </a:lnTo>
                <a:cubicBezTo>
                  <a:pt x="391" y="391"/>
                  <a:pt x="392" y="396"/>
                  <a:pt x="395" y="398"/>
                </a:cubicBezTo>
                <a:cubicBezTo>
                  <a:pt x="398" y="400"/>
                  <a:pt x="404" y="401"/>
                  <a:pt x="412" y="401"/>
                </a:cubicBezTo>
                <a:cubicBezTo>
                  <a:pt x="422" y="401"/>
                  <a:pt x="428" y="400"/>
                  <a:pt x="431" y="398"/>
                </a:cubicBezTo>
                <a:cubicBezTo>
                  <a:pt x="434" y="396"/>
                  <a:pt x="435" y="391"/>
                  <a:pt x="435" y="384"/>
                </a:cubicBezTo>
                <a:cubicBezTo>
                  <a:pt x="435" y="378"/>
                  <a:pt x="434" y="374"/>
                  <a:pt x="432" y="372"/>
                </a:cubicBezTo>
                <a:cubicBezTo>
                  <a:pt x="429" y="370"/>
                  <a:pt x="424" y="369"/>
                  <a:pt x="416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iconfont-11511-5466096"/>
          <p:cNvSpPr>
            <a:spLocks noChangeAspect="1"/>
          </p:cNvSpPr>
          <p:nvPr/>
        </p:nvSpPr>
        <p:spPr bwMode="auto">
          <a:xfrm>
            <a:off x="1622931" y="1823782"/>
            <a:ext cx="609685" cy="586849"/>
          </a:xfrm>
          <a:custGeom>
            <a:avLst/>
            <a:gdLst>
              <a:gd name="T0" fmla="*/ 5131 w 13460"/>
              <a:gd name="T1" fmla="*/ 8053 h 12954"/>
              <a:gd name="T2" fmla="*/ 4206 w 13460"/>
              <a:gd name="T3" fmla="*/ 7793 h 12954"/>
              <a:gd name="T4" fmla="*/ 3196 w 13460"/>
              <a:gd name="T5" fmla="*/ 5369 h 12954"/>
              <a:gd name="T6" fmla="*/ 3533 w 13460"/>
              <a:gd name="T7" fmla="*/ 4849 h 12954"/>
              <a:gd name="T8" fmla="*/ 4626 w 13460"/>
              <a:gd name="T9" fmla="*/ 5628 h 12954"/>
              <a:gd name="T10" fmla="*/ 5636 w 13460"/>
              <a:gd name="T11" fmla="*/ 5715 h 12954"/>
              <a:gd name="T12" fmla="*/ 12236 w 13460"/>
              <a:gd name="T13" fmla="*/ 2579 h 12954"/>
              <a:gd name="T14" fmla="*/ 6729 w 13460"/>
              <a:gd name="T15" fmla="*/ 0 h 12954"/>
              <a:gd name="T16" fmla="*/ 0 w 13460"/>
              <a:gd name="T17" fmla="*/ 6061 h 12954"/>
              <a:gd name="T18" fmla="*/ 2551 w 13460"/>
              <a:gd name="T19" fmla="*/ 10812 h 12954"/>
              <a:gd name="T20" fmla="*/ 2271 w 13460"/>
              <a:gd name="T21" fmla="*/ 12470 h 12954"/>
              <a:gd name="T22" fmla="*/ 2608 w 13460"/>
              <a:gd name="T23" fmla="*/ 12729 h 12954"/>
              <a:gd name="T24" fmla="*/ 4243 w 13460"/>
              <a:gd name="T25" fmla="*/ 11694 h 12954"/>
              <a:gd name="T26" fmla="*/ 6730 w 13460"/>
              <a:gd name="T27" fmla="*/ 12123 h 12954"/>
              <a:gd name="T28" fmla="*/ 13460 w 13460"/>
              <a:gd name="T29" fmla="*/ 6061 h 12954"/>
              <a:gd name="T30" fmla="*/ 12756 w 13460"/>
              <a:gd name="T31" fmla="*/ 3363 h 12954"/>
              <a:gd name="T32" fmla="*/ 5131 w 13460"/>
              <a:gd name="T33" fmla="*/ 8053 h 12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460" h="12954">
                <a:moveTo>
                  <a:pt x="5131" y="8053"/>
                </a:moveTo>
                <a:cubicBezTo>
                  <a:pt x="4326" y="8515"/>
                  <a:pt x="4206" y="7793"/>
                  <a:pt x="4206" y="7793"/>
                </a:cubicBezTo>
                <a:lnTo>
                  <a:pt x="3196" y="5369"/>
                </a:lnTo>
                <a:cubicBezTo>
                  <a:pt x="2808" y="4216"/>
                  <a:pt x="3533" y="4849"/>
                  <a:pt x="3533" y="4849"/>
                </a:cubicBezTo>
                <a:cubicBezTo>
                  <a:pt x="3533" y="4849"/>
                  <a:pt x="4154" y="5333"/>
                  <a:pt x="4626" y="5628"/>
                </a:cubicBezTo>
                <a:cubicBezTo>
                  <a:pt x="5098" y="5923"/>
                  <a:pt x="5636" y="5715"/>
                  <a:pt x="5636" y="5715"/>
                </a:cubicBezTo>
                <a:lnTo>
                  <a:pt x="12236" y="2579"/>
                </a:lnTo>
                <a:cubicBezTo>
                  <a:pt x="11018" y="1020"/>
                  <a:pt x="9007" y="0"/>
                  <a:pt x="6729" y="0"/>
                </a:cubicBezTo>
                <a:cubicBezTo>
                  <a:pt x="3013" y="0"/>
                  <a:pt x="0" y="2714"/>
                  <a:pt x="0" y="6061"/>
                </a:cubicBezTo>
                <a:cubicBezTo>
                  <a:pt x="0" y="7987"/>
                  <a:pt x="998" y="9701"/>
                  <a:pt x="2551" y="10812"/>
                </a:cubicBezTo>
                <a:lnTo>
                  <a:pt x="2271" y="12470"/>
                </a:lnTo>
                <a:cubicBezTo>
                  <a:pt x="2271" y="12470"/>
                  <a:pt x="2135" y="12954"/>
                  <a:pt x="2608" y="12729"/>
                </a:cubicBezTo>
                <a:cubicBezTo>
                  <a:pt x="2931" y="12576"/>
                  <a:pt x="3753" y="12028"/>
                  <a:pt x="4243" y="11694"/>
                </a:cubicBezTo>
                <a:cubicBezTo>
                  <a:pt x="5012" y="11970"/>
                  <a:pt x="5851" y="12123"/>
                  <a:pt x="6730" y="12123"/>
                </a:cubicBezTo>
                <a:cubicBezTo>
                  <a:pt x="10446" y="12123"/>
                  <a:pt x="13460" y="9409"/>
                  <a:pt x="13460" y="6061"/>
                </a:cubicBezTo>
                <a:cubicBezTo>
                  <a:pt x="13460" y="5092"/>
                  <a:pt x="13206" y="4176"/>
                  <a:pt x="12756" y="3363"/>
                </a:cubicBezTo>
                <a:cubicBezTo>
                  <a:pt x="10653" y="4665"/>
                  <a:pt x="5762" y="7692"/>
                  <a:pt x="5131" y="80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1332589" y="3503439"/>
            <a:ext cx="2023938" cy="1518013"/>
            <a:chOff x="1332589" y="3503439"/>
            <a:chExt cx="2023938" cy="1518013"/>
          </a:xfrm>
        </p:grpSpPr>
        <p:sp>
          <p:nvSpPr>
            <p:cNvPr id="24" name="椭圆 23"/>
            <p:cNvSpPr/>
            <p:nvPr/>
          </p:nvSpPr>
          <p:spPr>
            <a:xfrm>
              <a:off x="1585551" y="3503439"/>
              <a:ext cx="1518013" cy="1518013"/>
            </a:xfrm>
            <a:prstGeom prst="ellipse">
              <a:avLst/>
            </a:prstGeom>
            <a:noFill/>
            <a:ln w="19050">
              <a:solidFill>
                <a:srgbClr val="26479B">
                  <a:alpha val="7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TextBox 20"/>
            <p:cNvSpPr txBox="1"/>
            <p:nvPr/>
          </p:nvSpPr>
          <p:spPr>
            <a:xfrm>
              <a:off x="1332589" y="3854203"/>
              <a:ext cx="2023938" cy="902599"/>
            </a:xfrm>
            <a:prstGeom prst="rect">
              <a:avLst/>
            </a:prstGeom>
            <a:noFill/>
          </p:spPr>
          <p:txBody>
            <a:bodyPr wrap="square" lIns="70907" tIns="35455" rIns="70907" bIns="35455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2647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5400" b="1" dirty="0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84029" y="3503439"/>
            <a:ext cx="2023938" cy="1518013"/>
            <a:chOff x="5084029" y="3503439"/>
            <a:chExt cx="2023938" cy="1518013"/>
          </a:xfrm>
        </p:grpSpPr>
        <p:sp>
          <p:nvSpPr>
            <p:cNvPr id="26" name="椭圆 25"/>
            <p:cNvSpPr/>
            <p:nvPr/>
          </p:nvSpPr>
          <p:spPr>
            <a:xfrm>
              <a:off x="5336992" y="3503439"/>
              <a:ext cx="1518013" cy="1518013"/>
            </a:xfrm>
            <a:prstGeom prst="ellipse">
              <a:avLst/>
            </a:prstGeom>
            <a:noFill/>
            <a:ln w="19050">
              <a:solidFill>
                <a:srgbClr val="26479B">
                  <a:alpha val="7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20"/>
            <p:cNvSpPr txBox="1"/>
            <p:nvPr/>
          </p:nvSpPr>
          <p:spPr>
            <a:xfrm>
              <a:off x="5084029" y="3854203"/>
              <a:ext cx="2023938" cy="902599"/>
            </a:xfrm>
            <a:prstGeom prst="rect">
              <a:avLst/>
            </a:prstGeom>
            <a:noFill/>
          </p:spPr>
          <p:txBody>
            <a:bodyPr wrap="square" lIns="70907" tIns="35455" rIns="70907" bIns="35455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2647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5400" b="1" dirty="0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851576" y="3481927"/>
            <a:ext cx="2023938" cy="1518013"/>
            <a:chOff x="8851576" y="3481927"/>
            <a:chExt cx="2023938" cy="1518013"/>
          </a:xfrm>
        </p:grpSpPr>
        <p:sp>
          <p:nvSpPr>
            <p:cNvPr id="28" name="椭圆 27"/>
            <p:cNvSpPr/>
            <p:nvPr/>
          </p:nvSpPr>
          <p:spPr>
            <a:xfrm>
              <a:off x="9088433" y="3481927"/>
              <a:ext cx="1518013" cy="1518013"/>
            </a:xfrm>
            <a:prstGeom prst="ellipse">
              <a:avLst/>
            </a:prstGeom>
            <a:noFill/>
            <a:ln w="19050">
              <a:solidFill>
                <a:srgbClr val="26479B">
                  <a:alpha val="7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TextBox 20"/>
            <p:cNvSpPr txBox="1"/>
            <p:nvPr/>
          </p:nvSpPr>
          <p:spPr>
            <a:xfrm>
              <a:off x="8851576" y="3854203"/>
              <a:ext cx="2023938" cy="902599"/>
            </a:xfrm>
            <a:prstGeom prst="rect">
              <a:avLst/>
            </a:prstGeom>
            <a:noFill/>
          </p:spPr>
          <p:txBody>
            <a:bodyPr wrap="square" lIns="70907" tIns="35455" rIns="70907" bIns="35455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2647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5400" b="1" dirty="0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4" y="428969"/>
            <a:ext cx="2720912" cy="2720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3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任意多边形 61"/>
          <p:cNvSpPr/>
          <p:nvPr>
            <p:custDataLst>
              <p:tags r:id="rId1"/>
            </p:custDataLst>
          </p:nvPr>
        </p:nvSpPr>
        <p:spPr bwMode="auto">
          <a:xfrm>
            <a:off x="4945267" y="5217403"/>
            <a:ext cx="831414" cy="31644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9"/>
              </a:cxn>
              <a:cxn ang="0">
                <a:pos x="372" y="1489"/>
              </a:cxn>
              <a:cxn ang="0">
                <a:pos x="372" y="130"/>
              </a:cxn>
              <a:cxn ang="0">
                <a:pos x="0" y="0"/>
              </a:cxn>
            </a:cxnLst>
            <a:rect l="0" t="0" r="r" b="b"/>
            <a:pathLst>
              <a:path w="372" h="1489">
                <a:moveTo>
                  <a:pt x="0" y="0"/>
                </a:moveTo>
                <a:lnTo>
                  <a:pt x="0" y="1489"/>
                </a:lnTo>
                <a:lnTo>
                  <a:pt x="372" y="1489"/>
                </a:lnTo>
                <a:lnTo>
                  <a:pt x="372" y="13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lIns="90000" tIns="46800" rIns="90000" bIns="468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67" name="TextBox 61"/>
          <p:cNvSpPr txBox="1"/>
          <p:nvPr/>
        </p:nvSpPr>
        <p:spPr>
          <a:xfrm>
            <a:off x="1832281" y="3598410"/>
            <a:ext cx="2990215" cy="941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有点拿不准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当事情对他人更具有重要性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61"/>
          <p:cNvSpPr txBox="1"/>
          <p:nvPr/>
        </p:nvSpPr>
        <p:spPr>
          <a:xfrm>
            <a:off x="1786175" y="4951154"/>
            <a:ext cx="2839720" cy="1157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当影响到团队氛围时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当需要给他时间思考时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.</a:t>
            </a:r>
          </a:p>
        </p:txBody>
      </p:sp>
      <p:sp>
        <p:nvSpPr>
          <p:cNvPr id="69" name="TextBox 61"/>
          <p:cNvSpPr txBox="1"/>
          <p:nvPr/>
        </p:nvSpPr>
        <p:spPr>
          <a:xfrm>
            <a:off x="1832281" y="2149431"/>
            <a:ext cx="3434715" cy="941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为将来重要的事情建立信用基础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如果冲突会损坏你要达成的目标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12" name="组合 11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3915" y="1411070"/>
            <a:ext cx="4228910" cy="495777"/>
            <a:chOff x="526521" y="1328704"/>
            <a:chExt cx="4228910" cy="495777"/>
          </a:xfrm>
        </p:grpSpPr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3805955" cy="4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何时使用迁就方法</a:t>
              </a: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？</a:t>
              </a:r>
            </a:p>
          </p:txBody>
        </p:sp>
        <p:sp>
          <p:nvSpPr>
            <p:cNvPr id="18" name="箭头: 右 17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ïşḷiḑè"/>
          <p:cNvSpPr/>
          <p:nvPr/>
        </p:nvSpPr>
        <p:spPr>
          <a:xfrm>
            <a:off x="978700" y="2350587"/>
            <a:ext cx="706336" cy="706335"/>
          </a:xfrm>
          <a:prstGeom prst="teardrop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01</a:t>
            </a:r>
          </a:p>
        </p:txBody>
      </p:sp>
      <p:sp>
        <p:nvSpPr>
          <p:cNvPr id="3" name="işḻiḑê"/>
          <p:cNvSpPr/>
          <p:nvPr/>
        </p:nvSpPr>
        <p:spPr>
          <a:xfrm>
            <a:off x="903407" y="3772986"/>
            <a:ext cx="706336" cy="706335"/>
          </a:xfrm>
          <a:prstGeom prst="teardrop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>
            <a:norm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02</a:t>
            </a:r>
          </a:p>
        </p:txBody>
      </p:sp>
      <p:sp>
        <p:nvSpPr>
          <p:cNvPr id="4" name="íŝḷíḋé"/>
          <p:cNvSpPr/>
          <p:nvPr/>
        </p:nvSpPr>
        <p:spPr>
          <a:xfrm>
            <a:off x="903407" y="5146249"/>
            <a:ext cx="706336" cy="706335"/>
          </a:xfrm>
          <a:prstGeom prst="teardrop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03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48" y="37538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33"/>
          <p:cNvSpPr/>
          <p:nvPr/>
        </p:nvSpPr>
        <p:spPr>
          <a:xfrm>
            <a:off x="8258445" y="1729300"/>
            <a:ext cx="357188" cy="297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1"/>
                </a:cubicBezTo>
                <a:cubicBezTo>
                  <a:pt x="20946" y="21441"/>
                  <a:pt x="20633" y="21600"/>
                  <a:pt x="20263" y="21600"/>
                </a:cubicBezTo>
                <a:lnTo>
                  <a:pt x="1349" y="21600"/>
                </a:lnTo>
                <a:cubicBezTo>
                  <a:pt x="982" y="21600"/>
                  <a:pt x="663" y="21441"/>
                  <a:pt x="399" y="21121"/>
                </a:cubicBezTo>
                <a:cubicBezTo>
                  <a:pt x="135" y="20804"/>
                  <a:pt x="0" y="20422"/>
                  <a:pt x="0" y="19984"/>
                </a:cubicBezTo>
                <a:lnTo>
                  <a:pt x="0" y="4865"/>
                </a:lnTo>
                <a:cubicBezTo>
                  <a:pt x="0" y="4428"/>
                  <a:pt x="135" y="4043"/>
                  <a:pt x="399" y="3714"/>
                </a:cubicBezTo>
                <a:cubicBezTo>
                  <a:pt x="663" y="3385"/>
                  <a:pt x="982" y="3223"/>
                  <a:pt x="1349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6" y="19185"/>
                </a:moveTo>
                <a:cubicBezTo>
                  <a:pt x="11572" y="19185"/>
                  <a:pt x="12299" y="19003"/>
                  <a:pt x="12987" y="18650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4" y="15048"/>
                </a:cubicBezTo>
                <a:cubicBezTo>
                  <a:pt x="16270" y="14235"/>
                  <a:pt x="16420" y="13356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6" y="5667"/>
                </a:cubicBezTo>
                <a:cubicBezTo>
                  <a:pt x="10040" y="5667"/>
                  <a:pt x="9313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6"/>
                  <a:pt x="5330" y="14235"/>
                  <a:pt x="5626" y="15048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5"/>
                  <a:pt x="8620" y="18650"/>
                </a:cubicBezTo>
                <a:cubicBezTo>
                  <a:pt x="9313" y="19006"/>
                  <a:pt x="10040" y="19185"/>
                  <a:pt x="10806" y="19185"/>
                </a:cubicBezTo>
                <a:moveTo>
                  <a:pt x="10806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4"/>
                  <a:pt x="14118" y="10069"/>
                  <a:pt x="14317" y="10624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7"/>
                  <a:pt x="13847" y="15245"/>
                  <a:pt x="13502" y="15668"/>
                </a:cubicBezTo>
                <a:cubicBezTo>
                  <a:pt x="13159" y="16091"/>
                  <a:pt x="12752" y="16420"/>
                  <a:pt x="12290" y="16661"/>
                </a:cubicBezTo>
                <a:cubicBezTo>
                  <a:pt x="11825" y="16899"/>
                  <a:pt x="11330" y="17017"/>
                  <a:pt x="10806" y="17017"/>
                </a:cubicBezTo>
                <a:cubicBezTo>
                  <a:pt x="10275" y="17017"/>
                  <a:pt x="9778" y="16899"/>
                  <a:pt x="9313" y="16661"/>
                </a:cubicBezTo>
                <a:cubicBezTo>
                  <a:pt x="8848" y="16420"/>
                  <a:pt x="8444" y="16091"/>
                  <a:pt x="8101" y="15668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1"/>
                  <a:pt x="7085" y="11185"/>
                  <a:pt x="7286" y="10624"/>
                </a:cubicBezTo>
                <a:cubicBezTo>
                  <a:pt x="7484" y="10068"/>
                  <a:pt x="7756" y="9584"/>
                  <a:pt x="8101" y="9169"/>
                </a:cubicBezTo>
                <a:cubicBezTo>
                  <a:pt x="8444" y="8755"/>
                  <a:pt x="8848" y="8432"/>
                  <a:pt x="9313" y="8191"/>
                </a:cubicBezTo>
                <a:cubicBezTo>
                  <a:pt x="9778" y="7953"/>
                  <a:pt x="10275" y="7833"/>
                  <a:pt x="10806" y="7833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27" name="Shape 234"/>
          <p:cNvSpPr/>
          <p:nvPr/>
        </p:nvSpPr>
        <p:spPr>
          <a:xfrm>
            <a:off x="8256064" y="3182062"/>
            <a:ext cx="357188" cy="297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2"/>
                </a:lnTo>
                <a:cubicBezTo>
                  <a:pt x="21600" y="20422"/>
                  <a:pt x="21468" y="20801"/>
                  <a:pt x="21206" y="21121"/>
                </a:cubicBezTo>
                <a:cubicBezTo>
                  <a:pt x="20944" y="21438"/>
                  <a:pt x="20631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38"/>
                  <a:pt x="399" y="21121"/>
                </a:cubicBezTo>
                <a:cubicBezTo>
                  <a:pt x="132" y="20801"/>
                  <a:pt x="0" y="20422"/>
                  <a:pt x="0" y="19982"/>
                </a:cubicBezTo>
                <a:lnTo>
                  <a:pt x="0" y="1618"/>
                </a:lnTo>
                <a:cubicBezTo>
                  <a:pt x="0" y="1178"/>
                  <a:pt x="132" y="799"/>
                  <a:pt x="399" y="479"/>
                </a:cubicBezTo>
                <a:cubicBezTo>
                  <a:pt x="663" y="162"/>
                  <a:pt x="982" y="0"/>
                  <a:pt x="1346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10" y="1892"/>
                  <a:pt x="3924" y="1783"/>
                </a:cubicBezTo>
                <a:cubicBezTo>
                  <a:pt x="3839" y="1677"/>
                  <a:pt x="3729" y="1621"/>
                  <a:pt x="3594" y="1621"/>
                </a:cubicBezTo>
                <a:lnTo>
                  <a:pt x="1802" y="1621"/>
                </a:lnTo>
                <a:cubicBezTo>
                  <a:pt x="1677" y="1621"/>
                  <a:pt x="1569" y="1674"/>
                  <a:pt x="1481" y="1777"/>
                </a:cubicBezTo>
                <a:cubicBezTo>
                  <a:pt x="1391" y="1880"/>
                  <a:pt x="1344" y="2012"/>
                  <a:pt x="1344" y="2171"/>
                </a:cubicBezTo>
                <a:lnTo>
                  <a:pt x="1344" y="4321"/>
                </a:lnTo>
                <a:cubicBezTo>
                  <a:pt x="1344" y="4470"/>
                  <a:pt x="1388" y="4603"/>
                  <a:pt x="1474" y="4708"/>
                </a:cubicBezTo>
                <a:cubicBezTo>
                  <a:pt x="1559" y="4817"/>
                  <a:pt x="1670" y="4867"/>
                  <a:pt x="1802" y="4867"/>
                </a:cubicBezTo>
                <a:lnTo>
                  <a:pt x="3594" y="4867"/>
                </a:lnTo>
                <a:cubicBezTo>
                  <a:pt x="3721" y="4867"/>
                  <a:pt x="3829" y="4820"/>
                  <a:pt x="3917" y="4717"/>
                </a:cubicBezTo>
                <a:cubicBezTo>
                  <a:pt x="4008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10" y="6926"/>
                  <a:pt x="3924" y="6817"/>
                </a:cubicBezTo>
                <a:cubicBezTo>
                  <a:pt x="3839" y="6709"/>
                  <a:pt x="3729" y="6656"/>
                  <a:pt x="3594" y="6656"/>
                </a:cubicBezTo>
                <a:lnTo>
                  <a:pt x="1802" y="6656"/>
                </a:lnTo>
                <a:cubicBezTo>
                  <a:pt x="1677" y="6656"/>
                  <a:pt x="1569" y="6709"/>
                  <a:pt x="1481" y="6817"/>
                </a:cubicBezTo>
                <a:cubicBezTo>
                  <a:pt x="1391" y="6926"/>
                  <a:pt x="1344" y="7055"/>
                  <a:pt x="1344" y="7202"/>
                </a:cubicBezTo>
                <a:lnTo>
                  <a:pt x="1344" y="9370"/>
                </a:lnTo>
                <a:cubicBezTo>
                  <a:pt x="1344" y="9516"/>
                  <a:pt x="1388" y="9646"/>
                  <a:pt x="1474" y="9757"/>
                </a:cubicBezTo>
                <a:cubicBezTo>
                  <a:pt x="1559" y="9863"/>
                  <a:pt x="1670" y="9916"/>
                  <a:pt x="1802" y="9916"/>
                </a:cubicBezTo>
                <a:lnTo>
                  <a:pt x="3594" y="9916"/>
                </a:lnTo>
                <a:cubicBezTo>
                  <a:pt x="3721" y="9916"/>
                  <a:pt x="3829" y="9863"/>
                  <a:pt x="3917" y="9757"/>
                </a:cubicBezTo>
                <a:cubicBezTo>
                  <a:pt x="4008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4"/>
                  <a:pt x="4010" y="11957"/>
                  <a:pt x="3924" y="11846"/>
                </a:cubicBezTo>
                <a:cubicBezTo>
                  <a:pt x="3839" y="11740"/>
                  <a:pt x="3729" y="11687"/>
                  <a:pt x="3594" y="11687"/>
                </a:cubicBezTo>
                <a:lnTo>
                  <a:pt x="1802" y="11687"/>
                </a:lnTo>
                <a:cubicBezTo>
                  <a:pt x="1677" y="11687"/>
                  <a:pt x="1569" y="11740"/>
                  <a:pt x="1481" y="11846"/>
                </a:cubicBezTo>
                <a:cubicBezTo>
                  <a:pt x="1391" y="11957"/>
                  <a:pt x="1344" y="12084"/>
                  <a:pt x="1344" y="12233"/>
                </a:cubicBezTo>
                <a:lnTo>
                  <a:pt x="1344" y="14401"/>
                </a:lnTo>
                <a:cubicBezTo>
                  <a:pt x="1344" y="14548"/>
                  <a:pt x="1388" y="14677"/>
                  <a:pt x="1474" y="14786"/>
                </a:cubicBezTo>
                <a:cubicBezTo>
                  <a:pt x="1559" y="14894"/>
                  <a:pt x="1670" y="14947"/>
                  <a:pt x="1802" y="14947"/>
                </a:cubicBezTo>
                <a:lnTo>
                  <a:pt x="3594" y="14947"/>
                </a:lnTo>
                <a:cubicBezTo>
                  <a:pt x="3721" y="14947"/>
                  <a:pt x="3829" y="14894"/>
                  <a:pt x="3917" y="14786"/>
                </a:cubicBezTo>
                <a:cubicBezTo>
                  <a:pt x="4008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5"/>
                </a:moveTo>
                <a:cubicBezTo>
                  <a:pt x="4052" y="17136"/>
                  <a:pt x="4010" y="17006"/>
                  <a:pt x="3924" y="16898"/>
                </a:cubicBezTo>
                <a:cubicBezTo>
                  <a:pt x="3839" y="16792"/>
                  <a:pt x="3729" y="16736"/>
                  <a:pt x="3594" y="16736"/>
                </a:cubicBezTo>
                <a:lnTo>
                  <a:pt x="1802" y="16736"/>
                </a:lnTo>
                <a:cubicBezTo>
                  <a:pt x="1677" y="16736"/>
                  <a:pt x="1569" y="16789"/>
                  <a:pt x="1481" y="16892"/>
                </a:cubicBezTo>
                <a:cubicBezTo>
                  <a:pt x="1391" y="16995"/>
                  <a:pt x="1344" y="17124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4" y="19823"/>
                </a:cubicBezTo>
                <a:cubicBezTo>
                  <a:pt x="1559" y="19929"/>
                  <a:pt x="1670" y="19985"/>
                  <a:pt x="1802" y="19985"/>
                </a:cubicBezTo>
                <a:lnTo>
                  <a:pt x="3594" y="19985"/>
                </a:lnTo>
                <a:cubicBezTo>
                  <a:pt x="3721" y="19985"/>
                  <a:pt x="3829" y="19932"/>
                  <a:pt x="3917" y="19829"/>
                </a:cubicBezTo>
                <a:cubicBezTo>
                  <a:pt x="4008" y="19726"/>
                  <a:pt x="4052" y="19597"/>
                  <a:pt x="4052" y="19435"/>
                </a:cubicBezTo>
                <a:lnTo>
                  <a:pt x="4052" y="17285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7"/>
                </a:cubicBezTo>
                <a:cubicBezTo>
                  <a:pt x="5445" y="1880"/>
                  <a:pt x="5401" y="2012"/>
                  <a:pt x="5401" y="2171"/>
                </a:cubicBezTo>
                <a:lnTo>
                  <a:pt x="5401" y="9370"/>
                </a:lnTo>
                <a:cubicBezTo>
                  <a:pt x="5401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4"/>
                  <a:pt x="16150" y="11957"/>
                  <a:pt x="16065" y="11846"/>
                </a:cubicBezTo>
                <a:cubicBezTo>
                  <a:pt x="15979" y="11740"/>
                  <a:pt x="15871" y="11687"/>
                  <a:pt x="15737" y="11687"/>
                </a:cubicBezTo>
                <a:lnTo>
                  <a:pt x="5858" y="11687"/>
                </a:lnTo>
                <a:cubicBezTo>
                  <a:pt x="5731" y="11687"/>
                  <a:pt x="5623" y="11740"/>
                  <a:pt x="5535" y="11846"/>
                </a:cubicBezTo>
                <a:cubicBezTo>
                  <a:pt x="5445" y="11957"/>
                  <a:pt x="5401" y="12084"/>
                  <a:pt x="5401" y="12233"/>
                </a:cubicBezTo>
                <a:lnTo>
                  <a:pt x="5401" y="19432"/>
                </a:lnTo>
                <a:cubicBezTo>
                  <a:pt x="5401" y="19582"/>
                  <a:pt x="5442" y="19711"/>
                  <a:pt x="5528" y="19820"/>
                </a:cubicBezTo>
                <a:cubicBezTo>
                  <a:pt x="5616" y="19926"/>
                  <a:pt x="5724" y="19982"/>
                  <a:pt x="5858" y="19982"/>
                </a:cubicBezTo>
                <a:lnTo>
                  <a:pt x="15737" y="19982"/>
                </a:lnTo>
                <a:cubicBezTo>
                  <a:pt x="15862" y="19982"/>
                  <a:pt x="15969" y="19929"/>
                  <a:pt x="16060" y="19826"/>
                </a:cubicBezTo>
                <a:cubicBezTo>
                  <a:pt x="16148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4"/>
                  <a:pt x="20217" y="11957"/>
                  <a:pt x="20129" y="11846"/>
                </a:cubicBezTo>
                <a:cubicBezTo>
                  <a:pt x="20038" y="11740"/>
                  <a:pt x="19930" y="11687"/>
                  <a:pt x="19806" y="11687"/>
                </a:cubicBezTo>
                <a:lnTo>
                  <a:pt x="18001" y="11687"/>
                </a:lnTo>
                <a:cubicBezTo>
                  <a:pt x="17876" y="11687"/>
                  <a:pt x="17769" y="11740"/>
                  <a:pt x="17678" y="11846"/>
                </a:cubicBezTo>
                <a:cubicBezTo>
                  <a:pt x="17590" y="11957"/>
                  <a:pt x="17546" y="12084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6"/>
                  <a:pt x="20217" y="17006"/>
                  <a:pt x="20129" y="16898"/>
                </a:cubicBezTo>
                <a:cubicBezTo>
                  <a:pt x="20038" y="16792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9"/>
                  <a:pt x="17678" y="16892"/>
                </a:cubicBezTo>
                <a:cubicBezTo>
                  <a:pt x="17590" y="16995"/>
                  <a:pt x="17546" y="17124"/>
                  <a:pt x="17546" y="17285"/>
                </a:cubicBezTo>
                <a:lnTo>
                  <a:pt x="17546" y="19435"/>
                </a:lnTo>
                <a:cubicBezTo>
                  <a:pt x="17546" y="19585"/>
                  <a:pt x="17590" y="19714"/>
                  <a:pt x="17678" y="19823"/>
                </a:cubicBezTo>
                <a:cubicBezTo>
                  <a:pt x="17769" y="19929"/>
                  <a:pt x="17876" y="19985"/>
                  <a:pt x="18001" y="19985"/>
                </a:cubicBezTo>
                <a:lnTo>
                  <a:pt x="19806" y="19985"/>
                </a:lnTo>
                <a:cubicBezTo>
                  <a:pt x="19930" y="19985"/>
                  <a:pt x="20038" y="19932"/>
                  <a:pt x="20129" y="19829"/>
                </a:cubicBezTo>
                <a:cubicBezTo>
                  <a:pt x="20217" y="19726"/>
                  <a:pt x="20263" y="19597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28" name="Shape 235"/>
          <p:cNvSpPr/>
          <p:nvPr/>
        </p:nvSpPr>
        <p:spPr>
          <a:xfrm>
            <a:off x="8268764" y="4472699"/>
            <a:ext cx="355601" cy="355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98" y="0"/>
                </a:moveTo>
                <a:cubicBezTo>
                  <a:pt x="19650" y="0"/>
                  <a:pt x="20287" y="264"/>
                  <a:pt x="20813" y="796"/>
                </a:cubicBezTo>
                <a:cubicBezTo>
                  <a:pt x="21336" y="1322"/>
                  <a:pt x="21600" y="1962"/>
                  <a:pt x="21600" y="2711"/>
                </a:cubicBezTo>
                <a:lnTo>
                  <a:pt x="21600" y="18883"/>
                </a:lnTo>
                <a:cubicBezTo>
                  <a:pt x="21600" y="19268"/>
                  <a:pt x="21527" y="19623"/>
                  <a:pt x="21383" y="19952"/>
                </a:cubicBezTo>
                <a:cubicBezTo>
                  <a:pt x="21236" y="20281"/>
                  <a:pt x="21042" y="20563"/>
                  <a:pt x="20804" y="20804"/>
                </a:cubicBezTo>
                <a:cubicBezTo>
                  <a:pt x="20566" y="21042"/>
                  <a:pt x="20278" y="21233"/>
                  <a:pt x="19940" y="21377"/>
                </a:cubicBezTo>
                <a:cubicBezTo>
                  <a:pt x="19603" y="21524"/>
                  <a:pt x="19256" y="21594"/>
                  <a:pt x="18898" y="21594"/>
                </a:cubicBezTo>
                <a:lnTo>
                  <a:pt x="12066" y="21594"/>
                </a:lnTo>
                <a:lnTo>
                  <a:pt x="12066" y="12552"/>
                </a:lnTo>
                <a:lnTo>
                  <a:pt x="14486" y="12552"/>
                </a:lnTo>
                <a:cubicBezTo>
                  <a:pt x="14595" y="12552"/>
                  <a:pt x="14698" y="12517"/>
                  <a:pt x="14789" y="12441"/>
                </a:cubicBezTo>
                <a:cubicBezTo>
                  <a:pt x="14877" y="12367"/>
                  <a:pt x="14921" y="12267"/>
                  <a:pt x="14921" y="12144"/>
                </a:cubicBezTo>
                <a:lnTo>
                  <a:pt x="15088" y="9779"/>
                </a:lnTo>
                <a:cubicBezTo>
                  <a:pt x="15088" y="9650"/>
                  <a:pt x="15050" y="9538"/>
                  <a:pt x="14977" y="9444"/>
                </a:cubicBezTo>
                <a:cubicBezTo>
                  <a:pt x="14883" y="9350"/>
                  <a:pt x="14774" y="9303"/>
                  <a:pt x="14654" y="9303"/>
                </a:cubicBezTo>
                <a:lnTo>
                  <a:pt x="12066" y="9303"/>
                </a:lnTo>
                <a:lnTo>
                  <a:pt x="12066" y="8263"/>
                </a:lnTo>
                <a:cubicBezTo>
                  <a:pt x="12066" y="7879"/>
                  <a:pt x="12116" y="7623"/>
                  <a:pt x="12216" y="7497"/>
                </a:cubicBezTo>
                <a:cubicBezTo>
                  <a:pt x="12313" y="7370"/>
                  <a:pt x="12565" y="7309"/>
                  <a:pt x="12965" y="7309"/>
                </a:cubicBezTo>
                <a:cubicBezTo>
                  <a:pt x="13203" y="7309"/>
                  <a:pt x="13458" y="7326"/>
                  <a:pt x="13746" y="7367"/>
                </a:cubicBezTo>
                <a:cubicBezTo>
                  <a:pt x="14034" y="7406"/>
                  <a:pt x="14307" y="7456"/>
                  <a:pt x="14568" y="7520"/>
                </a:cubicBezTo>
                <a:cubicBezTo>
                  <a:pt x="14624" y="7520"/>
                  <a:pt x="14686" y="7514"/>
                  <a:pt x="14759" y="7499"/>
                </a:cubicBezTo>
                <a:cubicBezTo>
                  <a:pt x="14830" y="7485"/>
                  <a:pt x="14883" y="7458"/>
                  <a:pt x="14921" y="7423"/>
                </a:cubicBezTo>
                <a:cubicBezTo>
                  <a:pt x="15015" y="7367"/>
                  <a:pt x="15079" y="7264"/>
                  <a:pt x="15118" y="7115"/>
                </a:cubicBezTo>
                <a:lnTo>
                  <a:pt x="15438" y="4838"/>
                </a:lnTo>
                <a:cubicBezTo>
                  <a:pt x="15479" y="4565"/>
                  <a:pt x="15361" y="4403"/>
                  <a:pt x="15088" y="4347"/>
                </a:cubicBezTo>
                <a:cubicBezTo>
                  <a:pt x="14245" y="4112"/>
                  <a:pt x="13364" y="4001"/>
                  <a:pt x="12445" y="4010"/>
                </a:cubicBezTo>
                <a:cubicBezTo>
                  <a:pt x="9625" y="4010"/>
                  <a:pt x="8212" y="5384"/>
                  <a:pt x="8212" y="8128"/>
                </a:cubicBezTo>
                <a:lnTo>
                  <a:pt x="8212" y="9309"/>
                </a:lnTo>
                <a:lnTo>
                  <a:pt x="6764" y="9309"/>
                </a:lnTo>
                <a:cubicBezTo>
                  <a:pt x="6456" y="9309"/>
                  <a:pt x="6306" y="9459"/>
                  <a:pt x="6318" y="9758"/>
                </a:cubicBezTo>
                <a:lnTo>
                  <a:pt x="6318" y="12120"/>
                </a:lnTo>
                <a:cubicBezTo>
                  <a:pt x="6318" y="12235"/>
                  <a:pt x="6356" y="12335"/>
                  <a:pt x="6444" y="12426"/>
                </a:cubicBezTo>
                <a:cubicBezTo>
                  <a:pt x="6526" y="12514"/>
                  <a:pt x="6632" y="12558"/>
                  <a:pt x="6764" y="12558"/>
                </a:cubicBezTo>
                <a:lnTo>
                  <a:pt x="8212" y="12558"/>
                </a:lnTo>
                <a:lnTo>
                  <a:pt x="8212" y="21600"/>
                </a:lnTo>
                <a:lnTo>
                  <a:pt x="2685" y="21600"/>
                </a:lnTo>
                <a:cubicBezTo>
                  <a:pt x="2320" y="21600"/>
                  <a:pt x="1974" y="21530"/>
                  <a:pt x="1648" y="21383"/>
                </a:cubicBezTo>
                <a:cubicBezTo>
                  <a:pt x="1322" y="21239"/>
                  <a:pt x="1034" y="21048"/>
                  <a:pt x="796" y="20810"/>
                </a:cubicBezTo>
                <a:cubicBezTo>
                  <a:pt x="558" y="20569"/>
                  <a:pt x="364" y="20287"/>
                  <a:pt x="220" y="19958"/>
                </a:cubicBezTo>
                <a:cubicBezTo>
                  <a:pt x="76" y="19629"/>
                  <a:pt x="0" y="19274"/>
                  <a:pt x="0" y="18889"/>
                </a:cubicBezTo>
                <a:lnTo>
                  <a:pt x="0" y="2717"/>
                </a:lnTo>
                <a:cubicBezTo>
                  <a:pt x="0" y="2353"/>
                  <a:pt x="76" y="2000"/>
                  <a:pt x="220" y="1662"/>
                </a:cubicBezTo>
                <a:cubicBezTo>
                  <a:pt x="364" y="1328"/>
                  <a:pt x="558" y="1037"/>
                  <a:pt x="796" y="802"/>
                </a:cubicBezTo>
                <a:cubicBezTo>
                  <a:pt x="1034" y="558"/>
                  <a:pt x="1322" y="370"/>
                  <a:pt x="1648" y="223"/>
                </a:cubicBezTo>
                <a:cubicBezTo>
                  <a:pt x="1974" y="76"/>
                  <a:pt x="2320" y="6"/>
                  <a:pt x="2685" y="6"/>
                </a:cubicBezTo>
                <a:lnTo>
                  <a:pt x="18898" y="6"/>
                </a:lnTo>
                <a:lnTo>
                  <a:pt x="1889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9" name="组合 8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11" name="矩形: 圆角 10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3915" y="1411070"/>
            <a:ext cx="4228910" cy="495777"/>
            <a:chOff x="526521" y="1328704"/>
            <a:chExt cx="4228910" cy="495777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3805955" cy="4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何时使用回避方法</a:t>
              </a: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？</a:t>
              </a:r>
            </a:p>
          </p:txBody>
        </p:sp>
        <p:sp>
          <p:nvSpPr>
            <p:cNvPr id="15" name="箭头: 右 14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44075" y="1878128"/>
            <a:ext cx="3497519" cy="3535640"/>
            <a:chOff x="6644075" y="1878128"/>
            <a:chExt cx="3497519" cy="3535640"/>
          </a:xfrm>
        </p:grpSpPr>
        <p:sp>
          <p:nvSpPr>
            <p:cNvPr id="29" name="TextBox 61"/>
            <p:cNvSpPr txBox="1"/>
            <p:nvPr/>
          </p:nvSpPr>
          <p:spPr>
            <a:xfrm>
              <a:off x="7107135" y="2192115"/>
              <a:ext cx="3034459" cy="2907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时间允许</a:t>
              </a:r>
            </a:p>
            <a:p>
              <a:pPr marL="0" marR="0" lvl="0" indent="0" algn="l" defTabSz="914400" rtl="0" eaLnBrk="1" fontAlgn="auto" latinLnBrk="0" hangingPunct="1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需要顾全大局时</a:t>
              </a:r>
            </a:p>
            <a:p>
              <a:pPr marL="0" marR="0" lvl="0" indent="0" algn="l" defTabSz="914400" rtl="0" eaLnBrk="1" fontAlgn="auto" latinLnBrk="0" hangingPunct="1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不能最终解决问题时</a:t>
              </a:r>
            </a:p>
            <a:p>
              <a:pPr marL="0" marR="0" lvl="0" indent="0" algn="l" defTabSz="914400" rtl="0" eaLnBrk="1" fontAlgn="auto" latinLnBrk="0" hangingPunct="1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当他人不冷静时</a:t>
              </a:r>
            </a:p>
            <a:p>
              <a:pPr marL="0" marR="0" lvl="0" indent="0" algn="l" defTabSz="914400" rtl="0" eaLnBrk="1" fontAlgn="auto" latinLnBrk="0" hangingPunct="1">
                <a:lnSpc>
                  <a:spcPct val="2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可采用其他方式备用时</a:t>
              </a:r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6644075" y="1878128"/>
              <a:ext cx="3249378" cy="3535640"/>
            </a:xfrm>
            <a:prstGeom prst="roundRect">
              <a:avLst>
                <a:gd name="adj" fmla="val 8459"/>
              </a:avLst>
            </a:prstGeom>
            <a:no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01" y="1658958"/>
            <a:ext cx="5076806" cy="5076806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33"/>
          <p:cNvSpPr/>
          <p:nvPr/>
        </p:nvSpPr>
        <p:spPr>
          <a:xfrm>
            <a:off x="7645361" y="2757206"/>
            <a:ext cx="357188" cy="297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1"/>
                </a:cubicBezTo>
                <a:cubicBezTo>
                  <a:pt x="20946" y="21441"/>
                  <a:pt x="20633" y="21600"/>
                  <a:pt x="20263" y="21600"/>
                </a:cubicBezTo>
                <a:lnTo>
                  <a:pt x="1349" y="21600"/>
                </a:lnTo>
                <a:cubicBezTo>
                  <a:pt x="982" y="21600"/>
                  <a:pt x="663" y="21441"/>
                  <a:pt x="399" y="21121"/>
                </a:cubicBezTo>
                <a:cubicBezTo>
                  <a:pt x="135" y="20804"/>
                  <a:pt x="0" y="20422"/>
                  <a:pt x="0" y="19984"/>
                </a:cubicBezTo>
                <a:lnTo>
                  <a:pt x="0" y="4865"/>
                </a:lnTo>
                <a:cubicBezTo>
                  <a:pt x="0" y="4428"/>
                  <a:pt x="135" y="4043"/>
                  <a:pt x="399" y="3714"/>
                </a:cubicBezTo>
                <a:cubicBezTo>
                  <a:pt x="663" y="3385"/>
                  <a:pt x="982" y="3223"/>
                  <a:pt x="1349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6" y="19185"/>
                </a:moveTo>
                <a:cubicBezTo>
                  <a:pt x="11572" y="19185"/>
                  <a:pt x="12299" y="19003"/>
                  <a:pt x="12987" y="18650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4" y="15048"/>
                </a:cubicBezTo>
                <a:cubicBezTo>
                  <a:pt x="16270" y="14235"/>
                  <a:pt x="16420" y="13356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6" y="5667"/>
                </a:cubicBezTo>
                <a:cubicBezTo>
                  <a:pt x="10040" y="5667"/>
                  <a:pt x="9313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6"/>
                  <a:pt x="5330" y="14235"/>
                  <a:pt x="5626" y="15048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5"/>
                  <a:pt x="8620" y="18650"/>
                </a:cubicBezTo>
                <a:cubicBezTo>
                  <a:pt x="9313" y="19006"/>
                  <a:pt x="10040" y="19185"/>
                  <a:pt x="10806" y="19185"/>
                </a:cubicBezTo>
                <a:moveTo>
                  <a:pt x="10806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4"/>
                  <a:pt x="14118" y="10069"/>
                  <a:pt x="14317" y="10624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7"/>
                  <a:pt x="13847" y="15245"/>
                  <a:pt x="13502" y="15668"/>
                </a:cubicBezTo>
                <a:cubicBezTo>
                  <a:pt x="13159" y="16091"/>
                  <a:pt x="12752" y="16420"/>
                  <a:pt x="12290" y="16661"/>
                </a:cubicBezTo>
                <a:cubicBezTo>
                  <a:pt x="11825" y="16899"/>
                  <a:pt x="11330" y="17017"/>
                  <a:pt x="10806" y="17017"/>
                </a:cubicBezTo>
                <a:cubicBezTo>
                  <a:pt x="10275" y="17017"/>
                  <a:pt x="9778" y="16899"/>
                  <a:pt x="9313" y="16661"/>
                </a:cubicBezTo>
                <a:cubicBezTo>
                  <a:pt x="8848" y="16420"/>
                  <a:pt x="8444" y="16091"/>
                  <a:pt x="8101" y="15668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1"/>
                  <a:pt x="7085" y="11185"/>
                  <a:pt x="7286" y="10624"/>
                </a:cubicBezTo>
                <a:cubicBezTo>
                  <a:pt x="7484" y="10068"/>
                  <a:pt x="7756" y="9584"/>
                  <a:pt x="8101" y="9169"/>
                </a:cubicBezTo>
                <a:cubicBezTo>
                  <a:pt x="8444" y="8755"/>
                  <a:pt x="8848" y="8432"/>
                  <a:pt x="9313" y="8191"/>
                </a:cubicBezTo>
                <a:cubicBezTo>
                  <a:pt x="9778" y="7953"/>
                  <a:pt x="10275" y="7833"/>
                  <a:pt x="10806" y="7833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27" name="Shape 234"/>
          <p:cNvSpPr/>
          <p:nvPr/>
        </p:nvSpPr>
        <p:spPr>
          <a:xfrm>
            <a:off x="7642980" y="4209968"/>
            <a:ext cx="357188" cy="297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2"/>
                </a:lnTo>
                <a:cubicBezTo>
                  <a:pt x="21600" y="20422"/>
                  <a:pt x="21468" y="20801"/>
                  <a:pt x="21206" y="21121"/>
                </a:cubicBezTo>
                <a:cubicBezTo>
                  <a:pt x="20944" y="21438"/>
                  <a:pt x="20631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38"/>
                  <a:pt x="399" y="21121"/>
                </a:cubicBezTo>
                <a:cubicBezTo>
                  <a:pt x="132" y="20801"/>
                  <a:pt x="0" y="20422"/>
                  <a:pt x="0" y="19982"/>
                </a:cubicBezTo>
                <a:lnTo>
                  <a:pt x="0" y="1618"/>
                </a:lnTo>
                <a:cubicBezTo>
                  <a:pt x="0" y="1178"/>
                  <a:pt x="132" y="799"/>
                  <a:pt x="399" y="479"/>
                </a:cubicBezTo>
                <a:cubicBezTo>
                  <a:pt x="663" y="162"/>
                  <a:pt x="982" y="0"/>
                  <a:pt x="1346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10" y="1892"/>
                  <a:pt x="3924" y="1783"/>
                </a:cubicBezTo>
                <a:cubicBezTo>
                  <a:pt x="3839" y="1677"/>
                  <a:pt x="3729" y="1621"/>
                  <a:pt x="3594" y="1621"/>
                </a:cubicBezTo>
                <a:lnTo>
                  <a:pt x="1802" y="1621"/>
                </a:lnTo>
                <a:cubicBezTo>
                  <a:pt x="1677" y="1621"/>
                  <a:pt x="1569" y="1674"/>
                  <a:pt x="1481" y="1777"/>
                </a:cubicBezTo>
                <a:cubicBezTo>
                  <a:pt x="1391" y="1880"/>
                  <a:pt x="1344" y="2012"/>
                  <a:pt x="1344" y="2171"/>
                </a:cubicBezTo>
                <a:lnTo>
                  <a:pt x="1344" y="4321"/>
                </a:lnTo>
                <a:cubicBezTo>
                  <a:pt x="1344" y="4470"/>
                  <a:pt x="1388" y="4603"/>
                  <a:pt x="1474" y="4708"/>
                </a:cubicBezTo>
                <a:cubicBezTo>
                  <a:pt x="1559" y="4817"/>
                  <a:pt x="1670" y="4867"/>
                  <a:pt x="1802" y="4867"/>
                </a:cubicBezTo>
                <a:lnTo>
                  <a:pt x="3594" y="4867"/>
                </a:lnTo>
                <a:cubicBezTo>
                  <a:pt x="3721" y="4867"/>
                  <a:pt x="3829" y="4820"/>
                  <a:pt x="3917" y="4717"/>
                </a:cubicBezTo>
                <a:cubicBezTo>
                  <a:pt x="4008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10" y="6926"/>
                  <a:pt x="3924" y="6817"/>
                </a:cubicBezTo>
                <a:cubicBezTo>
                  <a:pt x="3839" y="6709"/>
                  <a:pt x="3729" y="6656"/>
                  <a:pt x="3594" y="6656"/>
                </a:cubicBezTo>
                <a:lnTo>
                  <a:pt x="1802" y="6656"/>
                </a:lnTo>
                <a:cubicBezTo>
                  <a:pt x="1677" y="6656"/>
                  <a:pt x="1569" y="6709"/>
                  <a:pt x="1481" y="6817"/>
                </a:cubicBezTo>
                <a:cubicBezTo>
                  <a:pt x="1391" y="6926"/>
                  <a:pt x="1344" y="7055"/>
                  <a:pt x="1344" y="7202"/>
                </a:cubicBezTo>
                <a:lnTo>
                  <a:pt x="1344" y="9370"/>
                </a:lnTo>
                <a:cubicBezTo>
                  <a:pt x="1344" y="9516"/>
                  <a:pt x="1388" y="9646"/>
                  <a:pt x="1474" y="9757"/>
                </a:cubicBezTo>
                <a:cubicBezTo>
                  <a:pt x="1559" y="9863"/>
                  <a:pt x="1670" y="9916"/>
                  <a:pt x="1802" y="9916"/>
                </a:cubicBezTo>
                <a:lnTo>
                  <a:pt x="3594" y="9916"/>
                </a:lnTo>
                <a:cubicBezTo>
                  <a:pt x="3721" y="9916"/>
                  <a:pt x="3829" y="9863"/>
                  <a:pt x="3917" y="9757"/>
                </a:cubicBezTo>
                <a:cubicBezTo>
                  <a:pt x="4008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4"/>
                  <a:pt x="4010" y="11957"/>
                  <a:pt x="3924" y="11846"/>
                </a:cubicBezTo>
                <a:cubicBezTo>
                  <a:pt x="3839" y="11740"/>
                  <a:pt x="3729" y="11687"/>
                  <a:pt x="3594" y="11687"/>
                </a:cubicBezTo>
                <a:lnTo>
                  <a:pt x="1802" y="11687"/>
                </a:lnTo>
                <a:cubicBezTo>
                  <a:pt x="1677" y="11687"/>
                  <a:pt x="1569" y="11740"/>
                  <a:pt x="1481" y="11846"/>
                </a:cubicBezTo>
                <a:cubicBezTo>
                  <a:pt x="1391" y="11957"/>
                  <a:pt x="1344" y="12084"/>
                  <a:pt x="1344" y="12233"/>
                </a:cubicBezTo>
                <a:lnTo>
                  <a:pt x="1344" y="14401"/>
                </a:lnTo>
                <a:cubicBezTo>
                  <a:pt x="1344" y="14548"/>
                  <a:pt x="1388" y="14677"/>
                  <a:pt x="1474" y="14786"/>
                </a:cubicBezTo>
                <a:cubicBezTo>
                  <a:pt x="1559" y="14894"/>
                  <a:pt x="1670" y="14947"/>
                  <a:pt x="1802" y="14947"/>
                </a:cubicBezTo>
                <a:lnTo>
                  <a:pt x="3594" y="14947"/>
                </a:lnTo>
                <a:cubicBezTo>
                  <a:pt x="3721" y="14947"/>
                  <a:pt x="3829" y="14894"/>
                  <a:pt x="3917" y="14786"/>
                </a:cubicBezTo>
                <a:cubicBezTo>
                  <a:pt x="4008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5"/>
                </a:moveTo>
                <a:cubicBezTo>
                  <a:pt x="4052" y="17136"/>
                  <a:pt x="4010" y="17006"/>
                  <a:pt x="3924" y="16898"/>
                </a:cubicBezTo>
                <a:cubicBezTo>
                  <a:pt x="3839" y="16792"/>
                  <a:pt x="3729" y="16736"/>
                  <a:pt x="3594" y="16736"/>
                </a:cubicBezTo>
                <a:lnTo>
                  <a:pt x="1802" y="16736"/>
                </a:lnTo>
                <a:cubicBezTo>
                  <a:pt x="1677" y="16736"/>
                  <a:pt x="1569" y="16789"/>
                  <a:pt x="1481" y="16892"/>
                </a:cubicBezTo>
                <a:cubicBezTo>
                  <a:pt x="1391" y="16995"/>
                  <a:pt x="1344" y="17124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4" y="19823"/>
                </a:cubicBezTo>
                <a:cubicBezTo>
                  <a:pt x="1559" y="19929"/>
                  <a:pt x="1670" y="19985"/>
                  <a:pt x="1802" y="19985"/>
                </a:cubicBezTo>
                <a:lnTo>
                  <a:pt x="3594" y="19985"/>
                </a:lnTo>
                <a:cubicBezTo>
                  <a:pt x="3721" y="19985"/>
                  <a:pt x="3829" y="19932"/>
                  <a:pt x="3917" y="19829"/>
                </a:cubicBezTo>
                <a:cubicBezTo>
                  <a:pt x="4008" y="19726"/>
                  <a:pt x="4052" y="19597"/>
                  <a:pt x="4052" y="19435"/>
                </a:cubicBezTo>
                <a:lnTo>
                  <a:pt x="4052" y="17285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7"/>
                </a:cubicBezTo>
                <a:cubicBezTo>
                  <a:pt x="5445" y="1880"/>
                  <a:pt x="5401" y="2012"/>
                  <a:pt x="5401" y="2171"/>
                </a:cubicBezTo>
                <a:lnTo>
                  <a:pt x="5401" y="9370"/>
                </a:lnTo>
                <a:cubicBezTo>
                  <a:pt x="5401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4"/>
                  <a:pt x="16150" y="11957"/>
                  <a:pt x="16065" y="11846"/>
                </a:cubicBezTo>
                <a:cubicBezTo>
                  <a:pt x="15979" y="11740"/>
                  <a:pt x="15871" y="11687"/>
                  <a:pt x="15737" y="11687"/>
                </a:cubicBezTo>
                <a:lnTo>
                  <a:pt x="5858" y="11687"/>
                </a:lnTo>
                <a:cubicBezTo>
                  <a:pt x="5731" y="11687"/>
                  <a:pt x="5623" y="11740"/>
                  <a:pt x="5535" y="11846"/>
                </a:cubicBezTo>
                <a:cubicBezTo>
                  <a:pt x="5445" y="11957"/>
                  <a:pt x="5401" y="12084"/>
                  <a:pt x="5401" y="12233"/>
                </a:cubicBezTo>
                <a:lnTo>
                  <a:pt x="5401" y="19432"/>
                </a:lnTo>
                <a:cubicBezTo>
                  <a:pt x="5401" y="19582"/>
                  <a:pt x="5442" y="19711"/>
                  <a:pt x="5528" y="19820"/>
                </a:cubicBezTo>
                <a:cubicBezTo>
                  <a:pt x="5616" y="19926"/>
                  <a:pt x="5724" y="19982"/>
                  <a:pt x="5858" y="19982"/>
                </a:cubicBezTo>
                <a:lnTo>
                  <a:pt x="15737" y="19982"/>
                </a:lnTo>
                <a:cubicBezTo>
                  <a:pt x="15862" y="19982"/>
                  <a:pt x="15969" y="19929"/>
                  <a:pt x="16060" y="19826"/>
                </a:cubicBezTo>
                <a:cubicBezTo>
                  <a:pt x="16148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4"/>
                  <a:pt x="20217" y="11957"/>
                  <a:pt x="20129" y="11846"/>
                </a:cubicBezTo>
                <a:cubicBezTo>
                  <a:pt x="20038" y="11740"/>
                  <a:pt x="19930" y="11687"/>
                  <a:pt x="19806" y="11687"/>
                </a:cubicBezTo>
                <a:lnTo>
                  <a:pt x="18001" y="11687"/>
                </a:lnTo>
                <a:cubicBezTo>
                  <a:pt x="17876" y="11687"/>
                  <a:pt x="17769" y="11740"/>
                  <a:pt x="17678" y="11846"/>
                </a:cubicBezTo>
                <a:cubicBezTo>
                  <a:pt x="17590" y="11957"/>
                  <a:pt x="17546" y="12084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6"/>
                  <a:pt x="20217" y="17006"/>
                  <a:pt x="20129" y="16898"/>
                </a:cubicBezTo>
                <a:cubicBezTo>
                  <a:pt x="20038" y="16792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9"/>
                  <a:pt x="17678" y="16892"/>
                </a:cubicBezTo>
                <a:cubicBezTo>
                  <a:pt x="17590" y="16995"/>
                  <a:pt x="17546" y="17124"/>
                  <a:pt x="17546" y="17285"/>
                </a:cubicBezTo>
                <a:lnTo>
                  <a:pt x="17546" y="19435"/>
                </a:lnTo>
                <a:cubicBezTo>
                  <a:pt x="17546" y="19585"/>
                  <a:pt x="17590" y="19714"/>
                  <a:pt x="17678" y="19823"/>
                </a:cubicBezTo>
                <a:cubicBezTo>
                  <a:pt x="17769" y="19929"/>
                  <a:pt x="17876" y="19985"/>
                  <a:pt x="18001" y="19985"/>
                </a:cubicBezTo>
                <a:lnTo>
                  <a:pt x="19806" y="19985"/>
                </a:lnTo>
                <a:cubicBezTo>
                  <a:pt x="19930" y="19985"/>
                  <a:pt x="20038" y="19932"/>
                  <a:pt x="20129" y="19829"/>
                </a:cubicBezTo>
                <a:cubicBezTo>
                  <a:pt x="20217" y="19726"/>
                  <a:pt x="20263" y="19597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29" name="TextBox 61"/>
          <p:cNvSpPr txBox="1"/>
          <p:nvPr/>
        </p:nvSpPr>
        <p:spPr>
          <a:xfrm>
            <a:off x="1213634" y="3174967"/>
            <a:ext cx="2493167" cy="16546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 kumimoji="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双方都想解决问题时</a:t>
            </a:r>
          </a:p>
          <a:p>
            <a:r>
              <a:rPr lang="zh-CN" altLang="en-US" dirty="0">
                <a:sym typeface="+mn-lt"/>
              </a:rPr>
              <a:t>当观点达成共识时</a:t>
            </a:r>
          </a:p>
          <a:p>
            <a:r>
              <a:rPr lang="zh-CN" altLang="en-US" dirty="0">
                <a:sym typeface="+mn-lt"/>
              </a:rPr>
              <a:t>公司整体要求时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47098" y="2788086"/>
            <a:ext cx="3467680" cy="2236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 kumimoji="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双方势均力敌</a:t>
            </a:r>
          </a:p>
          <a:p>
            <a:r>
              <a:rPr lang="zh-CN" altLang="en-US" dirty="0">
                <a:sym typeface="+mn-lt"/>
              </a:rPr>
              <a:t>结果不是很重要时</a:t>
            </a:r>
          </a:p>
          <a:p>
            <a:r>
              <a:rPr lang="zh-CN" altLang="en-US" dirty="0">
                <a:sym typeface="+mn-lt"/>
              </a:rPr>
              <a:t>鼓励对方成功时</a:t>
            </a:r>
          </a:p>
          <a:p>
            <a:r>
              <a:rPr lang="zh-CN" altLang="en-US" dirty="0">
                <a:sym typeface="+mn-lt"/>
              </a:rPr>
              <a:t>寻找复杂问题的暂时性解决方法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11" name="组合 10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13" name="矩形: 圆角 12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0679" y="2267391"/>
            <a:ext cx="4228910" cy="495777"/>
            <a:chOff x="526521" y="1328704"/>
            <a:chExt cx="4228910" cy="495777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3805955" cy="4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何时使用合作方法</a:t>
              </a: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？</a:t>
              </a:r>
            </a:p>
          </p:txBody>
        </p:sp>
        <p:sp>
          <p:nvSpPr>
            <p:cNvPr id="17" name="箭头: 右 16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349833" y="1931765"/>
            <a:ext cx="4228910" cy="495777"/>
            <a:chOff x="526521" y="1328704"/>
            <a:chExt cx="4228910" cy="495777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3805955" cy="49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何时使用妥协方法</a:t>
              </a: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？</a:t>
              </a:r>
            </a:p>
          </p:txBody>
        </p:sp>
        <p:sp>
          <p:nvSpPr>
            <p:cNvPr id="20" name="箭头: 右 19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54" y="1931765"/>
            <a:ext cx="3326079" cy="4029982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57692" y="1548329"/>
            <a:ext cx="847661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公司高速发展阶段，如何保障跨部门沟通高效、顺畅？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white">
          <a:xfrm>
            <a:off x="874395" y="2656177"/>
            <a:ext cx="3410585" cy="313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解决意识问题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畅导主流文化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解决人的生涯定位问题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提升管理者的规划能力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解决管理者的时间分布问题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7" name="组合 6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8" name="椭圆 7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22737" y="2656177"/>
            <a:ext cx="6168570" cy="21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 kumimoji="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针对问题点的培训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多面手的培养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没有培训</a:t>
            </a:r>
            <a:r>
              <a:rPr lang="en-US" altLang="zh-CN" dirty="0">
                <a:sym typeface="+mn-lt"/>
              </a:rPr>
              <a:t>2</a:t>
            </a:r>
            <a:r>
              <a:rPr lang="zh-CN" altLang="en-US" dirty="0">
                <a:sym typeface="+mn-lt"/>
              </a:rPr>
              <a:t>人不允许晋升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中高管层管理人员特训营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82" y="2595325"/>
            <a:ext cx="2181415" cy="3197416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5060" grpId="0" build="p"/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-12700" y="-1"/>
            <a:ext cx="12204700" cy="58763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61" y="1930400"/>
            <a:ext cx="5448443" cy="516662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6949712" y="1162801"/>
            <a:ext cx="3293827" cy="1179598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r>
              <a:rPr lang="en-US" altLang="zh-CN" sz="2400" spc="300" dirty="0">
                <a:solidFill>
                  <a:schemeClr val="bg1">
                    <a:alpha val="3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OVERVIEW OF PREVIOUS YEAR'S WORK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40444" y="5876380"/>
            <a:ext cx="3360350" cy="487346"/>
            <a:chOff x="551544" y="6006009"/>
            <a:chExt cx="3360350" cy="487346"/>
          </a:xfrm>
        </p:grpSpPr>
        <p:sp>
          <p:nvSpPr>
            <p:cNvPr id="33" name="椭圆 32"/>
            <p:cNvSpPr/>
            <p:nvPr/>
          </p:nvSpPr>
          <p:spPr>
            <a:xfrm>
              <a:off x="55154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876283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19597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1644497" y="6006009"/>
              <a:ext cx="2267397" cy="484671"/>
            </a:xfrm>
            <a:prstGeom prst="roundRect">
              <a:avLst>
                <a:gd name="adj" fmla="val 50000"/>
              </a:avLst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1958040" y="6052421"/>
              <a:ext cx="1820287" cy="440934"/>
            </a:xfrm>
            <a:prstGeom prst="rect">
              <a:avLst/>
            </a:prstGeom>
            <a:noFill/>
          </p:spPr>
          <p:txBody>
            <a:bodyPr wrap="square" lIns="70907" tIns="35455" rIns="70907" bIns="35455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PART 03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50071" y="2808803"/>
            <a:ext cx="5687033" cy="2533815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>
            <a:defPPr>
              <a:defRPr lang="zh-CN"/>
            </a:defPPr>
            <a:lvl1pPr algn="dist">
              <a:defRPr sz="6600" b="1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8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跨部门沟通解决之道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343661" y="215125"/>
            <a:ext cx="5687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丨爱岗敬业丨求实创新丨用心服务丨勇争一流丨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2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1"/>
          <p:cNvSpPr txBox="1"/>
          <p:nvPr/>
        </p:nvSpPr>
        <p:spPr>
          <a:xfrm>
            <a:off x="5519936" y="2348880"/>
            <a:ext cx="45365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输入你的内容文字注意段落简洁大方。输入你的内容文字注意段落简洁大方。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2" name="TextBox 62"/>
          <p:cNvSpPr txBox="1"/>
          <p:nvPr/>
        </p:nvSpPr>
        <p:spPr>
          <a:xfrm>
            <a:off x="5519935" y="1986526"/>
            <a:ext cx="25670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改进措施</a:t>
            </a:r>
          </a:p>
        </p:txBody>
      </p:sp>
      <p:sp>
        <p:nvSpPr>
          <p:cNvPr id="43" name="TextBox 61"/>
          <p:cNvSpPr txBox="1"/>
          <p:nvPr/>
        </p:nvSpPr>
        <p:spPr>
          <a:xfrm>
            <a:off x="5519936" y="3327181"/>
            <a:ext cx="453650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lt"/>
              </a:rPr>
              <a:t>输入你的内容文字注意段落简洁大方。输入你的内容文字注意段落简洁大方。</a:t>
            </a:r>
            <a:endParaRPr lang="en-US" altLang="zh-CN" dirty="0">
              <a:sym typeface="+mn-lt"/>
            </a:endParaRPr>
          </a:p>
        </p:txBody>
      </p:sp>
      <p:sp>
        <p:nvSpPr>
          <p:cNvPr id="44" name="TextBox 62"/>
          <p:cNvSpPr txBox="1"/>
          <p:nvPr/>
        </p:nvSpPr>
        <p:spPr>
          <a:xfrm>
            <a:off x="5519935" y="2964827"/>
            <a:ext cx="25670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改进措施</a:t>
            </a:r>
          </a:p>
        </p:txBody>
      </p:sp>
      <p:sp>
        <p:nvSpPr>
          <p:cNvPr id="45" name="TextBox 61"/>
          <p:cNvSpPr txBox="1"/>
          <p:nvPr/>
        </p:nvSpPr>
        <p:spPr>
          <a:xfrm>
            <a:off x="5519936" y="4341741"/>
            <a:ext cx="453650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lt"/>
              </a:rPr>
              <a:t>输入你的内容文字注意段落简洁大方。输入你的内容文字注意段落简洁大方。</a:t>
            </a:r>
            <a:endParaRPr lang="en-US" altLang="zh-CN" dirty="0">
              <a:sym typeface="+mn-lt"/>
            </a:endParaRPr>
          </a:p>
        </p:txBody>
      </p:sp>
      <p:sp>
        <p:nvSpPr>
          <p:cNvPr id="46" name="TextBox 62"/>
          <p:cNvSpPr txBox="1"/>
          <p:nvPr/>
        </p:nvSpPr>
        <p:spPr>
          <a:xfrm>
            <a:off x="5519935" y="3979387"/>
            <a:ext cx="25670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改进措施</a:t>
            </a:r>
          </a:p>
        </p:txBody>
      </p:sp>
      <p:sp>
        <p:nvSpPr>
          <p:cNvPr id="47" name="TextBox 61"/>
          <p:cNvSpPr txBox="1"/>
          <p:nvPr/>
        </p:nvSpPr>
        <p:spPr>
          <a:xfrm>
            <a:off x="5519936" y="5310135"/>
            <a:ext cx="453650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lt"/>
              </a:rPr>
              <a:t>输入你的内容文字注意段落简洁大方。输入你的内容文字注意段落简洁</a:t>
            </a:r>
            <a:r>
              <a:rPr lang="zh-CN" altLang="en-US">
                <a:sym typeface="+mn-lt"/>
              </a:rPr>
              <a:t>大方。</a:t>
            </a:r>
            <a:endParaRPr lang="en-US" altLang="zh-CN" dirty="0">
              <a:sym typeface="+mn-lt"/>
            </a:endParaRPr>
          </a:p>
        </p:txBody>
      </p:sp>
      <p:sp>
        <p:nvSpPr>
          <p:cNvPr id="48" name="TextBox 62"/>
          <p:cNvSpPr txBox="1"/>
          <p:nvPr/>
        </p:nvSpPr>
        <p:spPr>
          <a:xfrm>
            <a:off x="5519935" y="4947781"/>
            <a:ext cx="25670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改进措施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49384" y="1985805"/>
            <a:ext cx="3560205" cy="3398458"/>
            <a:chOff x="1749384" y="1985805"/>
            <a:chExt cx="3560205" cy="3398458"/>
          </a:xfrm>
        </p:grpSpPr>
        <p:cxnSp>
          <p:nvCxnSpPr>
            <p:cNvPr id="21" name="直接连接符 20"/>
            <p:cNvCxnSpPr/>
            <p:nvPr>
              <p:custDataLst>
                <p:tags r:id="rId1"/>
              </p:custDataLst>
            </p:nvPr>
          </p:nvCxnSpPr>
          <p:spPr>
            <a:xfrm>
              <a:off x="3556103" y="5173201"/>
              <a:ext cx="655619" cy="0"/>
            </a:xfrm>
            <a:prstGeom prst="line">
              <a:avLst/>
            </a:prstGeom>
            <a:ln>
              <a:solidFill>
                <a:srgbClr val="000000">
                  <a:lumMod val="20000"/>
                  <a:lumOff val="80000"/>
                </a:srgb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2"/>
              </p:custDataLst>
            </p:nvPr>
          </p:nvCxnSpPr>
          <p:spPr>
            <a:xfrm>
              <a:off x="3556103" y="4190997"/>
              <a:ext cx="655619" cy="0"/>
            </a:xfrm>
            <a:prstGeom prst="line">
              <a:avLst/>
            </a:prstGeom>
            <a:ln>
              <a:solidFill>
                <a:srgbClr val="000000">
                  <a:lumMod val="20000"/>
                  <a:lumOff val="80000"/>
                </a:srgb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3"/>
              </p:custDataLst>
            </p:nvPr>
          </p:nvCxnSpPr>
          <p:spPr>
            <a:xfrm>
              <a:off x="3556266" y="3193410"/>
              <a:ext cx="655619" cy="0"/>
            </a:xfrm>
            <a:prstGeom prst="line">
              <a:avLst/>
            </a:prstGeom>
            <a:ln>
              <a:solidFill>
                <a:srgbClr val="000000">
                  <a:lumMod val="20000"/>
                  <a:lumOff val="80000"/>
                </a:srgb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4"/>
              </p:custDataLst>
            </p:nvPr>
          </p:nvCxnSpPr>
          <p:spPr>
            <a:xfrm>
              <a:off x="3556266" y="2204116"/>
              <a:ext cx="655619" cy="0"/>
            </a:xfrm>
            <a:prstGeom prst="line">
              <a:avLst/>
            </a:prstGeom>
            <a:ln>
              <a:solidFill>
                <a:srgbClr val="000000">
                  <a:lumMod val="20000"/>
                  <a:lumOff val="80000"/>
                </a:srgb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28" name="椭圆 27"/>
            <p:cNvSpPr/>
            <p:nvPr>
              <p:custDataLst>
                <p:tags r:id="rId5"/>
              </p:custDataLst>
            </p:nvPr>
          </p:nvSpPr>
          <p:spPr>
            <a:xfrm>
              <a:off x="3940043" y="1985805"/>
              <a:ext cx="463934" cy="463934"/>
            </a:xfrm>
            <a:prstGeom prst="ellipse">
              <a:avLst/>
            </a:prstGeom>
            <a:solidFill>
              <a:srgbClr val="26479B"/>
            </a:solidFill>
            <a:ln w="19050"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9" name="任意多边形 28"/>
            <p:cNvSpPr/>
            <p:nvPr>
              <p:custDataLst>
                <p:tags r:id="rId6"/>
              </p:custDataLst>
            </p:nvPr>
          </p:nvSpPr>
          <p:spPr bwMode="auto">
            <a:xfrm>
              <a:off x="4035891" y="2086664"/>
              <a:ext cx="272240" cy="262216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7"/>
              </p:custDataLst>
            </p:nvPr>
          </p:nvSpPr>
          <p:spPr>
            <a:xfrm>
              <a:off x="3940043" y="4920329"/>
              <a:ext cx="463934" cy="463934"/>
            </a:xfrm>
            <a:prstGeom prst="ellipse">
              <a:avLst/>
            </a:prstGeom>
            <a:solidFill>
              <a:srgbClr val="26479B"/>
            </a:solidFill>
            <a:ln w="19050"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cxnSp>
          <p:nvCxnSpPr>
            <p:cNvPr id="31" name="直接连接符 30"/>
            <p:cNvCxnSpPr/>
            <p:nvPr>
              <p:custDataLst>
                <p:tags r:id="rId8"/>
              </p:custDataLst>
            </p:nvPr>
          </p:nvCxnSpPr>
          <p:spPr>
            <a:xfrm>
              <a:off x="4512308" y="2204116"/>
              <a:ext cx="795131" cy="0"/>
            </a:xfrm>
            <a:prstGeom prst="line">
              <a:avLst/>
            </a:prstGeom>
            <a:ln>
              <a:solidFill>
                <a:srgbClr val="000000">
                  <a:lumMod val="20000"/>
                  <a:lumOff val="80000"/>
                </a:srgb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32" name="椭圆 31"/>
            <p:cNvSpPr/>
            <p:nvPr>
              <p:custDataLst>
                <p:tags r:id="rId9"/>
              </p:custDataLst>
            </p:nvPr>
          </p:nvSpPr>
          <p:spPr>
            <a:xfrm>
              <a:off x="3953832" y="2963980"/>
              <a:ext cx="463934" cy="463934"/>
            </a:xfrm>
            <a:prstGeom prst="ellipse">
              <a:avLst/>
            </a:prstGeom>
            <a:solidFill>
              <a:srgbClr val="26479B"/>
            </a:solidFill>
            <a:ln w="19050"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3" name="任意多边形 32"/>
            <p:cNvSpPr/>
            <p:nvPr>
              <p:custDataLst>
                <p:tags r:id="rId10"/>
              </p:custDataLst>
            </p:nvPr>
          </p:nvSpPr>
          <p:spPr bwMode="auto">
            <a:xfrm>
              <a:off x="4051147" y="3069705"/>
              <a:ext cx="272240" cy="262216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11"/>
              </p:custDataLst>
            </p:nvPr>
          </p:nvCxnSpPr>
          <p:spPr>
            <a:xfrm flipH="1">
              <a:off x="4510157" y="3193410"/>
              <a:ext cx="799432" cy="0"/>
            </a:xfrm>
            <a:prstGeom prst="line">
              <a:avLst/>
            </a:prstGeom>
            <a:ln>
              <a:solidFill>
                <a:srgbClr val="000000">
                  <a:lumMod val="20000"/>
                  <a:lumOff val="80000"/>
                </a:srgb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12"/>
              </p:custDataLst>
            </p:nvPr>
          </p:nvCxnSpPr>
          <p:spPr>
            <a:xfrm>
              <a:off x="4512308" y="5173201"/>
              <a:ext cx="795131" cy="0"/>
            </a:xfrm>
            <a:prstGeom prst="line">
              <a:avLst/>
            </a:prstGeom>
            <a:ln>
              <a:solidFill>
                <a:srgbClr val="000000">
                  <a:lumMod val="20000"/>
                  <a:lumOff val="80000"/>
                </a:srgb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36" name="椭圆 35"/>
            <p:cNvSpPr/>
            <p:nvPr>
              <p:custDataLst>
                <p:tags r:id="rId13"/>
              </p:custDataLst>
            </p:nvPr>
          </p:nvSpPr>
          <p:spPr>
            <a:xfrm>
              <a:off x="3953832" y="3942155"/>
              <a:ext cx="463934" cy="463934"/>
            </a:xfrm>
            <a:prstGeom prst="ellipse">
              <a:avLst/>
            </a:prstGeom>
            <a:solidFill>
              <a:srgbClr val="26479B"/>
            </a:solidFill>
            <a:ln w="19050"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7" name="任意多边形 20"/>
            <p:cNvSpPr/>
            <p:nvPr>
              <p:custDataLst>
                <p:tags r:id="rId14"/>
              </p:custDataLst>
            </p:nvPr>
          </p:nvSpPr>
          <p:spPr bwMode="auto">
            <a:xfrm>
              <a:off x="4049679" y="4043014"/>
              <a:ext cx="272240" cy="262216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>
              <p:custDataLst>
                <p:tags r:id="rId15"/>
              </p:custDataLst>
            </p:nvPr>
          </p:nvCxnSpPr>
          <p:spPr>
            <a:xfrm flipH="1">
              <a:off x="4510157" y="4190997"/>
              <a:ext cx="799432" cy="0"/>
            </a:xfrm>
            <a:prstGeom prst="line">
              <a:avLst/>
            </a:prstGeom>
            <a:ln>
              <a:solidFill>
                <a:srgbClr val="000000">
                  <a:lumMod val="20000"/>
                  <a:lumOff val="80000"/>
                </a:srgb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39" name="1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4057843" y="5015236"/>
              <a:ext cx="228334" cy="274120"/>
            </a:xfrm>
            <a:custGeom>
              <a:avLst/>
              <a:gdLst>
                <a:gd name="connsiteX0" fmla="*/ 374494 w 491666"/>
                <a:gd name="connsiteY0" fmla="*/ 544612 h 590254"/>
                <a:gd name="connsiteX1" fmla="*/ 360593 w 491666"/>
                <a:gd name="connsiteY1" fmla="*/ 558503 h 590254"/>
                <a:gd name="connsiteX2" fmla="*/ 374494 w 491666"/>
                <a:gd name="connsiteY2" fmla="*/ 572394 h 590254"/>
                <a:gd name="connsiteX3" fmla="*/ 388396 w 491666"/>
                <a:gd name="connsiteY3" fmla="*/ 558503 h 590254"/>
                <a:gd name="connsiteX4" fmla="*/ 374494 w 491666"/>
                <a:gd name="connsiteY4" fmla="*/ 544612 h 590254"/>
                <a:gd name="connsiteX5" fmla="*/ 179843 w 491666"/>
                <a:gd name="connsiteY5" fmla="*/ 458270 h 590254"/>
                <a:gd name="connsiteX6" fmla="*/ 162951 w 491666"/>
                <a:gd name="connsiteY6" fmla="*/ 475133 h 590254"/>
                <a:gd name="connsiteX7" fmla="*/ 179843 w 491666"/>
                <a:gd name="connsiteY7" fmla="*/ 491996 h 590254"/>
                <a:gd name="connsiteX8" fmla="*/ 196734 w 491666"/>
                <a:gd name="connsiteY8" fmla="*/ 475133 h 590254"/>
                <a:gd name="connsiteX9" fmla="*/ 179843 w 491666"/>
                <a:gd name="connsiteY9" fmla="*/ 458270 h 590254"/>
                <a:gd name="connsiteX10" fmla="*/ 289098 w 491666"/>
                <a:gd name="connsiteY10" fmla="*/ 245952 h 590254"/>
                <a:gd name="connsiteX11" fmla="*/ 289098 w 491666"/>
                <a:gd name="connsiteY11" fmla="*/ 525759 h 590254"/>
                <a:gd name="connsiteX12" fmla="*/ 452940 w 491666"/>
                <a:gd name="connsiteY12" fmla="*/ 524767 h 590254"/>
                <a:gd name="connsiteX13" fmla="*/ 452940 w 491666"/>
                <a:gd name="connsiteY13" fmla="*/ 245952 h 590254"/>
                <a:gd name="connsiteX14" fmla="*/ 341726 w 491666"/>
                <a:gd name="connsiteY14" fmla="*/ 220154 h 590254"/>
                <a:gd name="connsiteX15" fmla="*/ 341726 w 491666"/>
                <a:gd name="connsiteY15" fmla="*/ 226107 h 590254"/>
                <a:gd name="connsiteX16" fmla="*/ 411235 w 491666"/>
                <a:gd name="connsiteY16" fmla="*/ 226107 h 590254"/>
                <a:gd name="connsiteX17" fmla="*/ 411235 w 491666"/>
                <a:gd name="connsiteY17" fmla="*/ 220154 h 590254"/>
                <a:gd name="connsiteX18" fmla="*/ 376480 w 491666"/>
                <a:gd name="connsiteY18" fmla="*/ 201302 h 590254"/>
                <a:gd name="connsiteX19" fmla="*/ 370523 w 491666"/>
                <a:gd name="connsiteY19" fmla="*/ 207255 h 590254"/>
                <a:gd name="connsiteX20" fmla="*/ 376480 w 491666"/>
                <a:gd name="connsiteY20" fmla="*/ 212216 h 590254"/>
                <a:gd name="connsiteX21" fmla="*/ 382438 w 491666"/>
                <a:gd name="connsiteY21" fmla="*/ 207255 h 590254"/>
                <a:gd name="connsiteX22" fmla="*/ 376480 w 491666"/>
                <a:gd name="connsiteY22" fmla="*/ 201302 h 590254"/>
                <a:gd name="connsiteX23" fmla="*/ 250372 w 491666"/>
                <a:gd name="connsiteY23" fmla="*/ 184434 h 590254"/>
                <a:gd name="connsiteX24" fmla="*/ 491666 w 491666"/>
                <a:gd name="connsiteY24" fmla="*/ 184434 h 590254"/>
                <a:gd name="connsiteX25" fmla="*/ 491666 w 491666"/>
                <a:gd name="connsiteY25" fmla="*/ 590254 h 590254"/>
                <a:gd name="connsiteX26" fmla="*/ 250372 w 491666"/>
                <a:gd name="connsiteY26" fmla="*/ 590254 h 590254"/>
                <a:gd name="connsiteX27" fmla="*/ 0 w 491666"/>
                <a:gd name="connsiteY27" fmla="*/ 0 h 590254"/>
                <a:gd name="connsiteX28" fmla="*/ 345775 w 491666"/>
                <a:gd name="connsiteY28" fmla="*/ 0 h 590254"/>
                <a:gd name="connsiteX29" fmla="*/ 345775 w 491666"/>
                <a:gd name="connsiteY29" fmla="*/ 157716 h 590254"/>
                <a:gd name="connsiteX30" fmla="*/ 296095 w 491666"/>
                <a:gd name="connsiteY30" fmla="*/ 157716 h 590254"/>
                <a:gd name="connsiteX31" fmla="*/ 296095 w 491666"/>
                <a:gd name="connsiteY31" fmla="*/ 49596 h 590254"/>
                <a:gd name="connsiteX32" fmla="*/ 49680 w 491666"/>
                <a:gd name="connsiteY32" fmla="*/ 49596 h 590254"/>
                <a:gd name="connsiteX33" fmla="*/ 49680 w 491666"/>
                <a:gd name="connsiteY33" fmla="*/ 431488 h 590254"/>
                <a:gd name="connsiteX34" fmla="*/ 225549 w 491666"/>
                <a:gd name="connsiteY34" fmla="*/ 431488 h 590254"/>
                <a:gd name="connsiteX35" fmla="*/ 225549 w 491666"/>
                <a:gd name="connsiteY35" fmla="*/ 517786 h 590254"/>
                <a:gd name="connsiteX36" fmla="*/ 0 w 491666"/>
                <a:gd name="connsiteY36" fmla="*/ 517786 h 59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1666" h="590254">
                  <a:moveTo>
                    <a:pt x="374494" y="544612"/>
                  </a:moveTo>
                  <a:cubicBezTo>
                    <a:pt x="366551" y="544612"/>
                    <a:pt x="360593" y="551557"/>
                    <a:pt x="360593" y="558503"/>
                  </a:cubicBezTo>
                  <a:cubicBezTo>
                    <a:pt x="360593" y="566441"/>
                    <a:pt x="366551" y="572394"/>
                    <a:pt x="374494" y="572394"/>
                  </a:cubicBezTo>
                  <a:cubicBezTo>
                    <a:pt x="381445" y="572394"/>
                    <a:pt x="388396" y="566441"/>
                    <a:pt x="388396" y="558503"/>
                  </a:cubicBezTo>
                  <a:cubicBezTo>
                    <a:pt x="388396" y="551557"/>
                    <a:pt x="381445" y="544612"/>
                    <a:pt x="374494" y="544612"/>
                  </a:cubicBezTo>
                  <a:close/>
                  <a:moveTo>
                    <a:pt x="179843" y="458270"/>
                  </a:moveTo>
                  <a:cubicBezTo>
                    <a:pt x="170900" y="458270"/>
                    <a:pt x="162951" y="466206"/>
                    <a:pt x="162951" y="475133"/>
                  </a:cubicBezTo>
                  <a:cubicBezTo>
                    <a:pt x="162951" y="484060"/>
                    <a:pt x="170900" y="491996"/>
                    <a:pt x="179843" y="491996"/>
                  </a:cubicBezTo>
                  <a:cubicBezTo>
                    <a:pt x="189779" y="491996"/>
                    <a:pt x="196734" y="484060"/>
                    <a:pt x="196734" y="475133"/>
                  </a:cubicBezTo>
                  <a:cubicBezTo>
                    <a:pt x="196734" y="466206"/>
                    <a:pt x="189779" y="458270"/>
                    <a:pt x="179843" y="458270"/>
                  </a:cubicBezTo>
                  <a:close/>
                  <a:moveTo>
                    <a:pt x="289098" y="245952"/>
                  </a:moveTo>
                  <a:lnTo>
                    <a:pt x="289098" y="525759"/>
                  </a:lnTo>
                  <a:cubicBezTo>
                    <a:pt x="319881" y="525759"/>
                    <a:pt x="390382" y="525759"/>
                    <a:pt x="452940" y="524767"/>
                  </a:cubicBezTo>
                  <a:lnTo>
                    <a:pt x="452940" y="245952"/>
                  </a:lnTo>
                  <a:close/>
                  <a:moveTo>
                    <a:pt x="341726" y="220154"/>
                  </a:moveTo>
                  <a:lnTo>
                    <a:pt x="341726" y="226107"/>
                  </a:lnTo>
                  <a:lnTo>
                    <a:pt x="411235" y="226107"/>
                  </a:lnTo>
                  <a:lnTo>
                    <a:pt x="411235" y="220154"/>
                  </a:lnTo>
                  <a:close/>
                  <a:moveTo>
                    <a:pt x="376480" y="201302"/>
                  </a:moveTo>
                  <a:cubicBezTo>
                    <a:pt x="373501" y="201302"/>
                    <a:pt x="370523" y="203286"/>
                    <a:pt x="370523" y="207255"/>
                  </a:cubicBezTo>
                  <a:cubicBezTo>
                    <a:pt x="370523" y="210232"/>
                    <a:pt x="373501" y="212216"/>
                    <a:pt x="376480" y="212216"/>
                  </a:cubicBezTo>
                  <a:cubicBezTo>
                    <a:pt x="379459" y="212216"/>
                    <a:pt x="382438" y="210232"/>
                    <a:pt x="382438" y="207255"/>
                  </a:cubicBezTo>
                  <a:cubicBezTo>
                    <a:pt x="382438" y="203286"/>
                    <a:pt x="379459" y="201302"/>
                    <a:pt x="376480" y="201302"/>
                  </a:cubicBezTo>
                  <a:close/>
                  <a:moveTo>
                    <a:pt x="250372" y="184434"/>
                  </a:moveTo>
                  <a:lnTo>
                    <a:pt x="491666" y="184434"/>
                  </a:lnTo>
                  <a:lnTo>
                    <a:pt x="491666" y="590254"/>
                  </a:lnTo>
                  <a:lnTo>
                    <a:pt x="250372" y="590254"/>
                  </a:lnTo>
                  <a:close/>
                  <a:moveTo>
                    <a:pt x="0" y="0"/>
                  </a:moveTo>
                  <a:lnTo>
                    <a:pt x="345775" y="0"/>
                  </a:lnTo>
                  <a:lnTo>
                    <a:pt x="345775" y="157716"/>
                  </a:lnTo>
                  <a:lnTo>
                    <a:pt x="296095" y="157716"/>
                  </a:lnTo>
                  <a:lnTo>
                    <a:pt x="296095" y="49596"/>
                  </a:lnTo>
                  <a:lnTo>
                    <a:pt x="49680" y="49596"/>
                  </a:lnTo>
                  <a:lnTo>
                    <a:pt x="49680" y="431488"/>
                  </a:lnTo>
                  <a:lnTo>
                    <a:pt x="225549" y="431488"/>
                  </a:lnTo>
                  <a:lnTo>
                    <a:pt x="225549" y="517786"/>
                  </a:lnTo>
                  <a:lnTo>
                    <a:pt x="0" y="51778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0" name="直接连接符 39"/>
            <p:cNvCxnSpPr/>
            <p:nvPr>
              <p:custDataLst>
                <p:tags r:id="rId17"/>
              </p:custDataLst>
            </p:nvPr>
          </p:nvCxnSpPr>
          <p:spPr>
            <a:xfrm>
              <a:off x="3556103" y="2214129"/>
              <a:ext cx="0" cy="2959072"/>
            </a:xfrm>
            <a:prstGeom prst="line">
              <a:avLst/>
            </a:prstGeom>
            <a:ln>
              <a:solidFill>
                <a:sysClr val="window" lastClr="FFFFFF">
                  <a:lumMod val="85000"/>
                </a:sys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grpSp>
          <p:nvGrpSpPr>
            <p:cNvPr id="3" name="组合 2"/>
            <p:cNvGrpSpPr/>
            <p:nvPr/>
          </p:nvGrpSpPr>
          <p:grpSpPr>
            <a:xfrm>
              <a:off x="1749384" y="2827535"/>
              <a:ext cx="1806719" cy="1513166"/>
              <a:chOff x="1749384" y="2827535"/>
              <a:chExt cx="1806719" cy="1513166"/>
            </a:xfrm>
          </p:grpSpPr>
          <p:cxnSp>
            <p:nvCxnSpPr>
              <p:cNvPr id="19" name="直接连接符 18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3262712" y="3584118"/>
                <a:ext cx="293391" cy="0"/>
              </a:xfrm>
              <a:prstGeom prst="line">
                <a:avLst/>
              </a:prstGeom>
              <a:ln>
                <a:solidFill>
                  <a:srgbClr val="000000">
                    <a:lumMod val="20000"/>
                    <a:lumOff val="80000"/>
                  </a:srgbClr>
                </a:solidFill>
              </a:ln>
            </p:spPr>
            <p:style>
              <a:lnRef idx="1">
                <a:srgbClr val="1F74AD"/>
              </a:lnRef>
              <a:fillRef idx="0">
                <a:srgbClr val="1F74AD"/>
              </a:fillRef>
              <a:effectRef idx="0">
                <a:srgbClr val="1F74AD"/>
              </a:effectRef>
              <a:fontRef idx="minor">
                <a:srgbClr val="000000"/>
              </a:fontRef>
            </p:style>
          </p:cxnSp>
          <p:sp>
            <p:nvSpPr>
              <p:cNvPr id="20" name="椭圆 19"/>
              <p:cNvSpPr/>
              <p:nvPr>
                <p:custDataLst>
                  <p:tags r:id="rId19"/>
                </p:custDataLst>
              </p:nvPr>
            </p:nvSpPr>
            <p:spPr>
              <a:xfrm>
                <a:off x="1749384" y="2827535"/>
                <a:ext cx="1513166" cy="1513166"/>
              </a:xfrm>
              <a:prstGeom prst="ellipse">
                <a:avLst/>
              </a:prstGeom>
              <a:solidFill>
                <a:srgbClr val="26479B"/>
              </a:solidFill>
              <a:ln w="57150"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wrap="none" tIns="0" bIns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881275" y="3168620"/>
                <a:ext cx="11237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改进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措施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51" name="组合 50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53" name="矩形: 圆角 52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52" name="椭圆 51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1"/>
          <p:cNvSpPr txBox="1"/>
          <p:nvPr/>
        </p:nvSpPr>
        <p:spPr>
          <a:xfrm>
            <a:off x="1683668" y="4736479"/>
            <a:ext cx="1671034" cy="929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各部门间没有建立内部客户的概念无大局观，内耗严重</a:t>
            </a:r>
          </a:p>
        </p:txBody>
      </p:sp>
      <p:sp>
        <p:nvSpPr>
          <p:cNvPr id="63" name="TextBox 61"/>
          <p:cNvSpPr txBox="1"/>
          <p:nvPr/>
        </p:nvSpPr>
        <p:spPr>
          <a:xfrm>
            <a:off x="3574851" y="4505441"/>
            <a:ext cx="1704198" cy="929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本位主义严重（袒护下属，保护部门利益）</a:t>
            </a:r>
          </a:p>
        </p:txBody>
      </p:sp>
      <p:sp>
        <p:nvSpPr>
          <p:cNvPr id="69" name="TextBox 61"/>
          <p:cNvSpPr txBox="1"/>
          <p:nvPr/>
        </p:nvSpPr>
        <p:spPr>
          <a:xfrm>
            <a:off x="7434230" y="4193592"/>
            <a:ext cx="1422970" cy="921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各部门在部门沟通中存在严重的分歧</a:t>
            </a:r>
          </a:p>
        </p:txBody>
      </p:sp>
      <p:sp>
        <p:nvSpPr>
          <p:cNvPr id="6" name="TextBox 61"/>
          <p:cNvSpPr txBox="1"/>
          <p:nvPr/>
        </p:nvSpPr>
        <p:spPr>
          <a:xfrm>
            <a:off x="9185269" y="3998831"/>
            <a:ext cx="1075160" cy="609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信息系统未建立</a:t>
            </a:r>
            <a:endParaRPr lang="en-US" dirty="0"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31720" y="4353721"/>
            <a:ext cx="1704198" cy="929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跨部门流程不健全，运行中不清楚其他部门流程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05950" y="333682"/>
            <a:ext cx="3979030" cy="569106"/>
            <a:chOff x="305950" y="333682"/>
            <a:chExt cx="3979030" cy="569106"/>
          </a:xfrm>
        </p:grpSpPr>
        <p:grpSp>
          <p:nvGrpSpPr>
            <p:cNvPr id="24" name="组合 23"/>
            <p:cNvGrpSpPr/>
            <p:nvPr/>
          </p:nvGrpSpPr>
          <p:grpSpPr>
            <a:xfrm>
              <a:off x="305950" y="333682"/>
              <a:ext cx="3979030" cy="569106"/>
              <a:chOff x="247893" y="267066"/>
              <a:chExt cx="3979030" cy="569106"/>
            </a:xfrm>
          </p:grpSpPr>
          <p:sp>
            <p:nvSpPr>
              <p:cNvPr id="26" name="矩形: 圆角 25"/>
              <p:cNvSpPr/>
              <p:nvPr/>
            </p:nvSpPr>
            <p:spPr>
              <a:xfrm>
                <a:off x="247893" y="267066"/>
                <a:ext cx="397903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0"/>
              <p:cNvSpPr txBox="1"/>
              <p:nvPr/>
            </p:nvSpPr>
            <p:spPr>
              <a:xfrm>
                <a:off x="702929" y="300374"/>
                <a:ext cx="31506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跨部门沟通的技巧</a:t>
                </a:r>
              </a:p>
            </p:txBody>
          </p:sp>
        </p:grpSp>
        <p:sp>
          <p:nvSpPr>
            <p:cNvPr id="25" name="椭圆 24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9" name="îşḻíḓê"/>
          <p:cNvSpPr/>
          <p:nvPr/>
        </p:nvSpPr>
        <p:spPr>
          <a:xfrm>
            <a:off x="4035184" y="3481897"/>
            <a:ext cx="596424" cy="596426"/>
          </a:xfrm>
          <a:prstGeom prst="ellipse">
            <a:avLst/>
          </a:prstGeom>
          <a:solidFill>
            <a:srgbClr val="26479B"/>
          </a:solidFill>
          <a:ln>
            <a:solidFill>
              <a:srgbClr val="264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02</a:t>
            </a:r>
          </a:p>
        </p:txBody>
      </p:sp>
      <p:sp>
        <p:nvSpPr>
          <p:cNvPr id="90" name="i$1îḑe"/>
          <p:cNvSpPr/>
          <p:nvPr/>
        </p:nvSpPr>
        <p:spPr>
          <a:xfrm>
            <a:off x="2265801" y="3687552"/>
            <a:ext cx="596424" cy="596426"/>
          </a:xfrm>
          <a:prstGeom prst="ellipse">
            <a:avLst/>
          </a:prstGeom>
          <a:solidFill>
            <a:srgbClr val="26479B"/>
          </a:solidFill>
          <a:ln>
            <a:solidFill>
              <a:srgbClr val="264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01</a:t>
            </a:r>
          </a:p>
        </p:txBody>
      </p:sp>
      <p:sp>
        <p:nvSpPr>
          <p:cNvPr id="91" name="isļîdè"/>
          <p:cNvSpPr/>
          <p:nvPr/>
        </p:nvSpPr>
        <p:spPr>
          <a:xfrm>
            <a:off x="5765442" y="3367725"/>
            <a:ext cx="596424" cy="596426"/>
          </a:xfrm>
          <a:prstGeom prst="ellipse">
            <a:avLst/>
          </a:prstGeom>
          <a:solidFill>
            <a:srgbClr val="26479B"/>
          </a:solidFill>
          <a:ln>
            <a:solidFill>
              <a:srgbClr val="264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03</a:t>
            </a:r>
          </a:p>
        </p:txBody>
      </p:sp>
      <p:sp>
        <p:nvSpPr>
          <p:cNvPr id="92" name="îṣḷîḋê"/>
          <p:cNvSpPr/>
          <p:nvPr/>
        </p:nvSpPr>
        <p:spPr>
          <a:xfrm>
            <a:off x="9212322" y="3070589"/>
            <a:ext cx="596424" cy="596426"/>
          </a:xfrm>
          <a:prstGeom prst="ellipse">
            <a:avLst/>
          </a:prstGeom>
          <a:solidFill>
            <a:srgbClr val="26479B"/>
          </a:solidFill>
          <a:ln>
            <a:solidFill>
              <a:srgbClr val="264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05</a:t>
            </a:r>
          </a:p>
        </p:txBody>
      </p:sp>
      <p:grpSp>
        <p:nvGrpSpPr>
          <p:cNvPr id="93" name="iṥ1íḍe"/>
          <p:cNvGrpSpPr/>
          <p:nvPr/>
        </p:nvGrpSpPr>
        <p:grpSpPr>
          <a:xfrm>
            <a:off x="1281343" y="3665939"/>
            <a:ext cx="1580243" cy="795712"/>
            <a:chOff x="474843" y="2321913"/>
            <a:chExt cx="1869714" cy="941470"/>
          </a:xfrm>
        </p:grpSpPr>
        <p:sp>
          <p:nvSpPr>
            <p:cNvPr id="94" name="îšļîďè"/>
            <p:cNvSpPr/>
            <p:nvPr/>
          </p:nvSpPr>
          <p:spPr>
            <a:xfrm rot="5400000" flipV="1">
              <a:off x="1403087" y="2321913"/>
              <a:ext cx="941470" cy="941470"/>
            </a:xfrm>
            <a:prstGeom prst="arc">
              <a:avLst/>
            </a:prstGeom>
            <a:ln w="38100">
              <a:solidFill>
                <a:srgbClr val="26479B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cxnSp>
          <p:nvCxnSpPr>
            <p:cNvPr id="95" name="Straight Connector 115"/>
            <p:cNvCxnSpPr/>
            <p:nvPr/>
          </p:nvCxnSpPr>
          <p:spPr>
            <a:xfrm>
              <a:off x="474843" y="2809837"/>
              <a:ext cx="952048" cy="1323"/>
            </a:xfrm>
            <a:prstGeom prst="line">
              <a:avLst/>
            </a:prstGeom>
            <a:ln w="38100">
              <a:solidFill>
                <a:srgbClr val="26479B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íṧḻíďé"/>
          <p:cNvGrpSpPr/>
          <p:nvPr/>
        </p:nvGrpSpPr>
        <p:grpSpPr>
          <a:xfrm>
            <a:off x="2262747" y="2671500"/>
            <a:ext cx="2354724" cy="1598819"/>
            <a:chOff x="1190578" y="2010533"/>
            <a:chExt cx="2290936" cy="1555509"/>
          </a:xfrm>
        </p:grpSpPr>
        <p:grpSp>
          <p:nvGrpSpPr>
            <p:cNvPr id="97" name="ïslïďê"/>
            <p:cNvGrpSpPr/>
            <p:nvPr/>
          </p:nvGrpSpPr>
          <p:grpSpPr>
            <a:xfrm>
              <a:off x="1190578" y="2770132"/>
              <a:ext cx="2290936" cy="795910"/>
              <a:chOff x="1376543" y="2321386"/>
              <a:chExt cx="2786064" cy="967925"/>
            </a:xfrm>
          </p:grpSpPr>
          <p:sp>
            <p:nvSpPr>
              <p:cNvPr id="99" name="išľïde"/>
              <p:cNvSpPr/>
              <p:nvPr/>
            </p:nvSpPr>
            <p:spPr>
              <a:xfrm rot="5400000" flipV="1">
                <a:off x="3221137" y="2321386"/>
                <a:ext cx="941470" cy="94147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cxnSp>
            <p:nvCxnSpPr>
              <p:cNvPr id="100" name="Straight Connector 120"/>
              <p:cNvCxnSpPr/>
              <p:nvPr/>
            </p:nvCxnSpPr>
            <p:spPr>
              <a:xfrm>
                <a:off x="2292893" y="2809310"/>
                <a:ext cx="952048" cy="1323"/>
              </a:xfrm>
              <a:prstGeom prst="line">
                <a:avLst/>
              </a:prstGeom>
              <a:ln w="38100">
                <a:solidFill>
                  <a:srgbClr val="2647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ïṡ1îḍé"/>
              <p:cNvSpPr/>
              <p:nvPr/>
            </p:nvSpPr>
            <p:spPr>
              <a:xfrm rot="5400000" flipH="1">
                <a:off x="1376543" y="2347841"/>
                <a:ext cx="941470" cy="94147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  <p:cxnSp>
          <p:nvCxnSpPr>
            <p:cNvPr id="98" name="Straight Connector 118"/>
            <p:cNvCxnSpPr/>
            <p:nvPr/>
          </p:nvCxnSpPr>
          <p:spPr>
            <a:xfrm rot="5400000">
              <a:off x="1206584" y="2401417"/>
              <a:ext cx="782855" cy="1087"/>
            </a:xfrm>
            <a:prstGeom prst="line">
              <a:avLst/>
            </a:prstGeom>
            <a:ln w="38100">
              <a:solidFill>
                <a:srgbClr val="26479B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îṩľïďé"/>
          <p:cNvGrpSpPr/>
          <p:nvPr/>
        </p:nvGrpSpPr>
        <p:grpSpPr>
          <a:xfrm>
            <a:off x="4029095" y="2537571"/>
            <a:ext cx="2354724" cy="1598816"/>
            <a:chOff x="2683929" y="2010533"/>
            <a:chExt cx="2290937" cy="1555506"/>
          </a:xfrm>
        </p:grpSpPr>
        <p:grpSp>
          <p:nvGrpSpPr>
            <p:cNvPr id="103" name="íşlïďè"/>
            <p:cNvGrpSpPr/>
            <p:nvPr/>
          </p:nvGrpSpPr>
          <p:grpSpPr>
            <a:xfrm>
              <a:off x="2683929" y="2770130"/>
              <a:ext cx="2290937" cy="795909"/>
              <a:chOff x="2586036" y="2266950"/>
              <a:chExt cx="3344864" cy="1162061"/>
            </a:xfrm>
          </p:grpSpPr>
          <p:sp>
            <p:nvSpPr>
              <p:cNvPr id="105" name="îSḷîḍe"/>
              <p:cNvSpPr/>
              <p:nvPr/>
            </p:nvSpPr>
            <p:spPr>
              <a:xfrm rot="5400000" flipV="1">
                <a:off x="4800600" y="2266950"/>
                <a:ext cx="1130300" cy="113030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cxnSp>
            <p:nvCxnSpPr>
              <p:cNvPr id="106" name="Straight Connector 126"/>
              <p:cNvCxnSpPr/>
              <p:nvPr/>
            </p:nvCxnSpPr>
            <p:spPr>
              <a:xfrm>
                <a:off x="3686178" y="2852737"/>
                <a:ext cx="1143000" cy="1588"/>
              </a:xfrm>
              <a:prstGeom prst="line">
                <a:avLst/>
              </a:prstGeom>
              <a:ln w="38100">
                <a:solidFill>
                  <a:srgbClr val="2647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iṡḻïḋê"/>
              <p:cNvSpPr/>
              <p:nvPr/>
            </p:nvSpPr>
            <p:spPr>
              <a:xfrm rot="5400000" flipH="1">
                <a:off x="2586036" y="2298711"/>
                <a:ext cx="1130300" cy="113030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  <p:cxnSp>
          <p:nvCxnSpPr>
            <p:cNvPr id="104" name="Straight Connector 124"/>
            <p:cNvCxnSpPr/>
            <p:nvPr/>
          </p:nvCxnSpPr>
          <p:spPr>
            <a:xfrm rot="5400000">
              <a:off x="2696552" y="2401417"/>
              <a:ext cx="782855" cy="1087"/>
            </a:xfrm>
            <a:prstGeom prst="line">
              <a:avLst/>
            </a:prstGeom>
            <a:ln w="38100">
              <a:solidFill>
                <a:srgbClr val="26479B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îṥlïdê"/>
          <p:cNvGrpSpPr/>
          <p:nvPr/>
        </p:nvGrpSpPr>
        <p:grpSpPr>
          <a:xfrm>
            <a:off x="5758933" y="2407052"/>
            <a:ext cx="2354728" cy="1598816"/>
            <a:chOff x="4166839" y="2010533"/>
            <a:chExt cx="2290940" cy="1555506"/>
          </a:xfrm>
        </p:grpSpPr>
        <p:grpSp>
          <p:nvGrpSpPr>
            <p:cNvPr id="109" name="îṧļíďé"/>
            <p:cNvGrpSpPr/>
            <p:nvPr/>
          </p:nvGrpSpPr>
          <p:grpSpPr>
            <a:xfrm>
              <a:off x="4166839" y="2770130"/>
              <a:ext cx="2290940" cy="795909"/>
              <a:chOff x="2586036" y="2266950"/>
              <a:chExt cx="3344864" cy="1162061"/>
            </a:xfrm>
          </p:grpSpPr>
          <p:sp>
            <p:nvSpPr>
              <p:cNvPr id="111" name="îşḷiḑê"/>
              <p:cNvSpPr/>
              <p:nvPr/>
            </p:nvSpPr>
            <p:spPr>
              <a:xfrm rot="5400000" flipV="1">
                <a:off x="4800600" y="2266950"/>
                <a:ext cx="1130300" cy="113030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cxnSp>
            <p:nvCxnSpPr>
              <p:cNvPr id="112" name="Straight Connector 132"/>
              <p:cNvCxnSpPr/>
              <p:nvPr/>
            </p:nvCxnSpPr>
            <p:spPr>
              <a:xfrm>
                <a:off x="3686178" y="2852737"/>
                <a:ext cx="1143000" cy="1588"/>
              </a:xfrm>
              <a:prstGeom prst="line">
                <a:avLst/>
              </a:prstGeom>
              <a:ln w="38100">
                <a:solidFill>
                  <a:srgbClr val="2647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íṩlïḑê"/>
              <p:cNvSpPr/>
              <p:nvPr/>
            </p:nvSpPr>
            <p:spPr>
              <a:xfrm rot="5400000" flipH="1">
                <a:off x="2586036" y="2298711"/>
                <a:ext cx="1130300" cy="113030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  <p:cxnSp>
          <p:nvCxnSpPr>
            <p:cNvPr id="110" name="Straight Connector 130"/>
            <p:cNvCxnSpPr/>
            <p:nvPr/>
          </p:nvCxnSpPr>
          <p:spPr>
            <a:xfrm rot="5400000">
              <a:off x="4182843" y="2401417"/>
              <a:ext cx="782855" cy="1087"/>
            </a:xfrm>
            <a:prstGeom prst="line">
              <a:avLst/>
            </a:prstGeom>
            <a:ln w="38100">
              <a:solidFill>
                <a:srgbClr val="26479B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ïšḻiḓe"/>
          <p:cNvGrpSpPr/>
          <p:nvPr/>
        </p:nvGrpSpPr>
        <p:grpSpPr>
          <a:xfrm>
            <a:off x="9185270" y="2095786"/>
            <a:ext cx="1580243" cy="1601551"/>
            <a:chOff x="7157435" y="2010533"/>
            <a:chExt cx="1537436" cy="1558167"/>
          </a:xfrm>
        </p:grpSpPr>
        <p:grpSp>
          <p:nvGrpSpPr>
            <p:cNvPr id="115" name="î$1îḑê"/>
            <p:cNvGrpSpPr/>
            <p:nvPr/>
          </p:nvGrpSpPr>
          <p:grpSpPr>
            <a:xfrm>
              <a:off x="7157435" y="2794543"/>
              <a:ext cx="1537436" cy="774157"/>
              <a:chOff x="6799443" y="2334613"/>
              <a:chExt cx="1869714" cy="941470"/>
            </a:xfrm>
          </p:grpSpPr>
          <p:sp>
            <p:nvSpPr>
              <p:cNvPr id="117" name="îSḻíḓé"/>
              <p:cNvSpPr/>
              <p:nvPr/>
            </p:nvSpPr>
            <p:spPr>
              <a:xfrm rot="5400000" flipH="1">
                <a:off x="6799443" y="2334613"/>
                <a:ext cx="941470" cy="94147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cxnSp>
            <p:nvCxnSpPr>
              <p:cNvPr id="118" name="Straight Connector 138"/>
              <p:cNvCxnSpPr/>
              <p:nvPr/>
            </p:nvCxnSpPr>
            <p:spPr>
              <a:xfrm flipH="1" flipV="1">
                <a:off x="7717109" y="2786836"/>
                <a:ext cx="952048" cy="1323"/>
              </a:xfrm>
              <a:prstGeom prst="line">
                <a:avLst/>
              </a:prstGeom>
              <a:ln w="38100">
                <a:solidFill>
                  <a:srgbClr val="26479B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Straight Connector 136"/>
            <p:cNvCxnSpPr/>
            <p:nvPr/>
          </p:nvCxnSpPr>
          <p:spPr>
            <a:xfrm rot="5400000">
              <a:off x="7172933" y="2401417"/>
              <a:ext cx="782855" cy="1087"/>
            </a:xfrm>
            <a:prstGeom prst="line">
              <a:avLst/>
            </a:prstGeom>
            <a:ln w="38100">
              <a:solidFill>
                <a:srgbClr val="26479B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íşlide"/>
          <p:cNvSpPr/>
          <p:nvPr/>
        </p:nvSpPr>
        <p:spPr>
          <a:xfrm>
            <a:off x="7481112" y="3219056"/>
            <a:ext cx="596424" cy="596426"/>
          </a:xfrm>
          <a:prstGeom prst="ellipse">
            <a:avLst/>
          </a:prstGeom>
          <a:solidFill>
            <a:srgbClr val="26479B"/>
          </a:solidFill>
          <a:ln>
            <a:solidFill>
              <a:srgbClr val="264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04</a:t>
            </a:r>
          </a:p>
        </p:txBody>
      </p:sp>
      <p:grpSp>
        <p:nvGrpSpPr>
          <p:cNvPr id="120" name="í$ḷíďè"/>
          <p:cNvGrpSpPr/>
          <p:nvPr/>
        </p:nvGrpSpPr>
        <p:grpSpPr>
          <a:xfrm>
            <a:off x="7473432" y="2264467"/>
            <a:ext cx="2354728" cy="1598816"/>
            <a:chOff x="5662045" y="2010533"/>
            <a:chExt cx="2290940" cy="1555506"/>
          </a:xfrm>
        </p:grpSpPr>
        <p:grpSp>
          <p:nvGrpSpPr>
            <p:cNvPr id="121" name="ïṩḻîḑè"/>
            <p:cNvGrpSpPr/>
            <p:nvPr/>
          </p:nvGrpSpPr>
          <p:grpSpPr>
            <a:xfrm>
              <a:off x="5662045" y="2770130"/>
              <a:ext cx="2290940" cy="795909"/>
              <a:chOff x="2586036" y="2266950"/>
              <a:chExt cx="3344864" cy="1162061"/>
            </a:xfrm>
          </p:grpSpPr>
          <p:sp>
            <p:nvSpPr>
              <p:cNvPr id="123" name="isľíḑé"/>
              <p:cNvSpPr/>
              <p:nvPr/>
            </p:nvSpPr>
            <p:spPr>
              <a:xfrm rot="5400000" flipV="1">
                <a:off x="4800600" y="2266950"/>
                <a:ext cx="1130300" cy="113030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  <p:cxnSp>
            <p:nvCxnSpPr>
              <p:cNvPr id="124" name="Straight Connector 144"/>
              <p:cNvCxnSpPr/>
              <p:nvPr/>
            </p:nvCxnSpPr>
            <p:spPr>
              <a:xfrm>
                <a:off x="3686178" y="2852737"/>
                <a:ext cx="1143000" cy="1588"/>
              </a:xfrm>
              <a:prstGeom prst="line">
                <a:avLst/>
              </a:prstGeom>
              <a:ln w="38100">
                <a:solidFill>
                  <a:srgbClr val="2647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í$ļîḋe"/>
              <p:cNvSpPr/>
              <p:nvPr/>
            </p:nvSpPr>
            <p:spPr>
              <a:xfrm rot="5400000" flipH="1">
                <a:off x="2586036" y="2298711"/>
                <a:ext cx="1130300" cy="1130300"/>
              </a:xfrm>
              <a:prstGeom prst="arc">
                <a:avLst/>
              </a:prstGeom>
              <a:ln w="38100">
                <a:solidFill>
                  <a:srgbClr val="26479B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inpin heiti" panose="00000500000000000000" pitchFamily="2" charset="-122"/>
                </a:endParaRPr>
              </a:p>
            </p:txBody>
          </p:sp>
        </p:grpSp>
        <p:cxnSp>
          <p:nvCxnSpPr>
            <p:cNvPr id="122" name="Straight Connector 142"/>
            <p:cNvCxnSpPr/>
            <p:nvPr/>
          </p:nvCxnSpPr>
          <p:spPr>
            <a:xfrm rot="5400000">
              <a:off x="5676990" y="2401417"/>
              <a:ext cx="782855" cy="1087"/>
            </a:xfrm>
            <a:prstGeom prst="line">
              <a:avLst/>
            </a:prstGeom>
            <a:ln w="38100">
              <a:solidFill>
                <a:srgbClr val="26479B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íS1íde"/>
          <p:cNvGrpSpPr/>
          <p:nvPr/>
        </p:nvGrpSpPr>
        <p:grpSpPr>
          <a:xfrm>
            <a:off x="4136438" y="1942570"/>
            <a:ext cx="596424" cy="596426"/>
            <a:chOff x="2898306" y="1126851"/>
            <a:chExt cx="544500" cy="544501"/>
          </a:xfrm>
        </p:grpSpPr>
        <p:sp>
          <p:nvSpPr>
            <p:cNvPr id="127" name="íşḻiḍê"/>
            <p:cNvSpPr/>
            <p:nvPr/>
          </p:nvSpPr>
          <p:spPr>
            <a:xfrm>
              <a:off x="2898306" y="1126851"/>
              <a:ext cx="544500" cy="5445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128" name="íšļïďè"/>
            <p:cNvSpPr/>
            <p:nvPr/>
          </p:nvSpPr>
          <p:spPr bwMode="auto">
            <a:xfrm>
              <a:off x="2999254" y="1239725"/>
              <a:ext cx="342604" cy="318752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29" name="í$ļïďe"/>
          <p:cNvGrpSpPr/>
          <p:nvPr/>
        </p:nvGrpSpPr>
        <p:grpSpPr>
          <a:xfrm>
            <a:off x="7591505" y="1680199"/>
            <a:ext cx="596424" cy="596426"/>
            <a:chOff x="5702646" y="1136650"/>
            <a:chExt cx="544500" cy="544501"/>
          </a:xfrm>
        </p:grpSpPr>
        <p:sp>
          <p:nvSpPr>
            <p:cNvPr id="130" name="iŝḷíḑè"/>
            <p:cNvSpPr/>
            <p:nvPr/>
          </p:nvSpPr>
          <p:spPr>
            <a:xfrm>
              <a:off x="5702646" y="1136650"/>
              <a:ext cx="544500" cy="5445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131" name="îṥḻîḓè"/>
            <p:cNvSpPr/>
            <p:nvPr/>
          </p:nvSpPr>
          <p:spPr bwMode="auto">
            <a:xfrm>
              <a:off x="5808889" y="1242893"/>
              <a:ext cx="332014" cy="332014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32" name="îśliḋé"/>
          <p:cNvGrpSpPr/>
          <p:nvPr/>
        </p:nvGrpSpPr>
        <p:grpSpPr>
          <a:xfrm>
            <a:off x="5877004" y="1822785"/>
            <a:ext cx="596424" cy="596426"/>
            <a:chOff x="4299606" y="1136650"/>
            <a:chExt cx="544500" cy="544501"/>
          </a:xfrm>
        </p:grpSpPr>
        <p:sp>
          <p:nvSpPr>
            <p:cNvPr id="133" name="îšḻïḍè"/>
            <p:cNvSpPr/>
            <p:nvPr/>
          </p:nvSpPr>
          <p:spPr>
            <a:xfrm>
              <a:off x="4299606" y="1136650"/>
              <a:ext cx="544500" cy="5445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134" name="işḷîdé"/>
            <p:cNvSpPr/>
            <p:nvPr/>
          </p:nvSpPr>
          <p:spPr bwMode="auto">
            <a:xfrm>
              <a:off x="4420110" y="1259353"/>
              <a:ext cx="303492" cy="299095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35" name="íşḻíḑê"/>
          <p:cNvGrpSpPr/>
          <p:nvPr/>
        </p:nvGrpSpPr>
        <p:grpSpPr>
          <a:xfrm>
            <a:off x="2370087" y="2076499"/>
            <a:ext cx="596424" cy="596426"/>
            <a:chOff x="1497006" y="1126851"/>
            <a:chExt cx="544500" cy="544501"/>
          </a:xfrm>
        </p:grpSpPr>
        <p:sp>
          <p:nvSpPr>
            <p:cNvPr id="136" name="ïśļíďè"/>
            <p:cNvSpPr/>
            <p:nvPr/>
          </p:nvSpPr>
          <p:spPr>
            <a:xfrm>
              <a:off x="1497006" y="1126851"/>
              <a:ext cx="544500" cy="5445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137" name="îś1iḋê"/>
            <p:cNvSpPr/>
            <p:nvPr/>
          </p:nvSpPr>
          <p:spPr bwMode="auto">
            <a:xfrm>
              <a:off x="1641942" y="1211627"/>
              <a:ext cx="254629" cy="37494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38" name="iśḷiḍè"/>
          <p:cNvGrpSpPr/>
          <p:nvPr/>
        </p:nvGrpSpPr>
        <p:grpSpPr>
          <a:xfrm>
            <a:off x="9301533" y="1511518"/>
            <a:ext cx="596424" cy="596426"/>
            <a:chOff x="7104207" y="1136650"/>
            <a:chExt cx="544500" cy="544501"/>
          </a:xfrm>
        </p:grpSpPr>
        <p:sp>
          <p:nvSpPr>
            <p:cNvPr id="139" name="ïsļídê"/>
            <p:cNvSpPr/>
            <p:nvPr/>
          </p:nvSpPr>
          <p:spPr>
            <a:xfrm>
              <a:off x="7104207" y="1136650"/>
              <a:ext cx="544500" cy="5445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140" name="íṧ1íḍé"/>
            <p:cNvSpPr/>
            <p:nvPr/>
          </p:nvSpPr>
          <p:spPr bwMode="auto">
            <a:xfrm>
              <a:off x="7213377" y="1244711"/>
              <a:ext cx="326160" cy="328379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9" grpId="0"/>
      <p:bldP spid="6" grpId="0"/>
      <p:bldP spid="8" grpId="0"/>
      <p:bldP spid="89" grpId="0" animBg="1"/>
      <p:bldP spid="90" grpId="0" animBg="1"/>
      <p:bldP spid="91" grpId="0" animBg="1"/>
      <p:bldP spid="92" grpId="0" animBg="1"/>
      <p:bldP spid="1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34967" y="1098904"/>
            <a:ext cx="7468689" cy="86550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90487" tIns="44450" rIns="90487" bIns="44450" anchor="b"/>
          <a:lstStyle/>
          <a:p>
            <a:pPr marL="711200" marR="0" lvl="0" indent="-711200" algn="dist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Tx/>
              <a:buNone/>
              <a:defRPr/>
            </a:pPr>
            <a:b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跨部门沟通的根源问题如何解决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7" name="组合 6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8" name="椭圆 7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330336" y="2800078"/>
            <a:ext cx="2595290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部门职能的模糊地带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56546" y="3990649"/>
            <a:ext cx="2231207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主流文化未形成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34967" y="5153023"/>
            <a:ext cx="2231207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信息平台需建立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767250" y="2747696"/>
            <a:ext cx="2777212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组织设计存在问题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86122" y="3985619"/>
            <a:ext cx="3120280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沟通的能力与技巧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824413" y="5143822"/>
            <a:ext cx="3120280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93A80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横向的沟通的机制不健全</a:t>
            </a:r>
          </a:p>
        </p:txBody>
      </p:sp>
      <p:sp>
        <p:nvSpPr>
          <p:cNvPr id="20" name="弧形 19"/>
          <p:cNvSpPr/>
          <p:nvPr/>
        </p:nvSpPr>
        <p:spPr>
          <a:xfrm rot="2813093">
            <a:off x="3921712" y="2117787"/>
            <a:ext cx="4003367" cy="4003367"/>
          </a:xfrm>
          <a:prstGeom prst="arc">
            <a:avLst>
              <a:gd name="adj1" fmla="val 15700258"/>
              <a:gd name="adj2" fmla="val 692202"/>
            </a:avLst>
          </a:prstGeom>
          <a:ln>
            <a:solidFill>
              <a:srgbClr val="264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弧形 21"/>
          <p:cNvSpPr/>
          <p:nvPr/>
        </p:nvSpPr>
        <p:spPr>
          <a:xfrm rot="13586271">
            <a:off x="3717428" y="2118428"/>
            <a:ext cx="4003367" cy="4003367"/>
          </a:xfrm>
          <a:prstGeom prst="arc">
            <a:avLst>
              <a:gd name="adj1" fmla="val 15354034"/>
              <a:gd name="adj2" fmla="val 467489"/>
            </a:avLst>
          </a:prstGeom>
          <a:ln>
            <a:solidFill>
              <a:srgbClr val="264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495568" y="2840503"/>
            <a:ext cx="2540160" cy="2483856"/>
            <a:chOff x="4495568" y="2840503"/>
            <a:chExt cx="2540160" cy="2483856"/>
          </a:xfrm>
        </p:grpSpPr>
        <p:sp>
          <p:nvSpPr>
            <p:cNvPr id="24" name="椭圆 23"/>
            <p:cNvSpPr/>
            <p:nvPr/>
          </p:nvSpPr>
          <p:spPr>
            <a:xfrm>
              <a:off x="4551872" y="2840503"/>
              <a:ext cx="2483856" cy="2483856"/>
            </a:xfrm>
            <a:prstGeom prst="ellipse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Rectangle 2"/>
            <p:cNvSpPr>
              <a:spLocks noChangeArrowheads="1"/>
            </p:cNvSpPr>
            <p:nvPr/>
          </p:nvSpPr>
          <p:spPr bwMode="auto">
            <a:xfrm>
              <a:off x="4495568" y="3403600"/>
              <a:ext cx="2483856" cy="1094541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lIns="90487" tIns="44450" rIns="90487" bIns="44450" anchor="b"/>
            <a:lstStyle/>
            <a:p>
              <a:pPr marR="0" lvl="0" algn="ctr" defTabSz="914400" rtl="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Tx/>
                <a:buFontTx/>
                <a:buNone/>
                <a:defRPr/>
              </a:pPr>
              <a:r>
                <a:rPr kumimoji="1" lang="zh-CN" altLang="en-US" sz="48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原因</a:t>
              </a:r>
              <a:endParaRPr kumimoji="1" lang="zh-CN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3988538" y="2883476"/>
            <a:ext cx="188686" cy="188686"/>
          </a:xfrm>
          <a:prstGeom prst="ellipse">
            <a:avLst/>
          </a:prstGeom>
          <a:solidFill>
            <a:srgbClr val="26479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621675" y="4057095"/>
            <a:ext cx="188686" cy="188686"/>
          </a:xfrm>
          <a:prstGeom prst="ellipse">
            <a:avLst/>
          </a:prstGeom>
          <a:solidFill>
            <a:srgbClr val="26479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040518" y="5244767"/>
            <a:ext cx="188686" cy="188686"/>
          </a:xfrm>
          <a:prstGeom prst="ellipse">
            <a:avLst/>
          </a:prstGeom>
          <a:solidFill>
            <a:srgbClr val="26479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452739" y="2865929"/>
            <a:ext cx="188686" cy="188686"/>
          </a:xfrm>
          <a:prstGeom prst="ellipse">
            <a:avLst/>
          </a:prstGeom>
          <a:solidFill>
            <a:srgbClr val="26479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7831879" y="4039548"/>
            <a:ext cx="188686" cy="188686"/>
          </a:xfrm>
          <a:prstGeom prst="ellipse">
            <a:avLst/>
          </a:prstGeom>
          <a:solidFill>
            <a:srgbClr val="26479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452739" y="5227220"/>
            <a:ext cx="188686" cy="188686"/>
          </a:xfrm>
          <a:prstGeom prst="ellipse">
            <a:avLst/>
          </a:prstGeom>
          <a:solidFill>
            <a:srgbClr val="26479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7" grpId="0"/>
      <p:bldP spid="19" grpId="0"/>
      <p:bldP spid="21" grpId="0"/>
      <p:bldP spid="23" grpId="0"/>
      <p:bldP spid="20" grpId="0" animBg="1"/>
      <p:bldP spid="22" grpId="0" animBg="1"/>
      <p:bldP spid="29" grpId="0" animBg="1"/>
      <p:bldP spid="30" grpId="0" animBg="1"/>
      <p:bldP spid="31" grpId="0" animBg="1"/>
      <p:bldP spid="33" grpId="0" animBg="1"/>
      <p:bldP spid="35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21" name="组合 20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84035" y="1651364"/>
            <a:ext cx="6377025" cy="488724"/>
            <a:chOff x="526521" y="1328704"/>
            <a:chExt cx="6377025" cy="488724"/>
          </a:xfrm>
        </p:grpSpPr>
        <p:sp>
          <p:nvSpPr>
            <p:cNvPr id="26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5954070" cy="4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部门间的模糊地带要不要管？怎样去管？</a:t>
              </a:r>
            </a:p>
          </p:txBody>
        </p:sp>
        <p:sp>
          <p:nvSpPr>
            <p:cNvPr id="27" name="箭头: 右 26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7935" y="2598057"/>
            <a:ext cx="5954070" cy="569106"/>
            <a:chOff x="575318" y="2162629"/>
            <a:chExt cx="5954070" cy="569106"/>
          </a:xfrm>
        </p:grpSpPr>
        <p:sp>
          <p:nvSpPr>
            <p:cNvPr id="5" name="文本框 4"/>
            <p:cNvSpPr txBox="1"/>
            <p:nvPr/>
          </p:nvSpPr>
          <p:spPr>
            <a:xfrm>
              <a:off x="3805468" y="2263032"/>
              <a:ext cx="190119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订单就是命令</a:t>
              </a: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575318" y="2162629"/>
              <a:ext cx="2407420" cy="569106"/>
            </a:xfrm>
            <a:prstGeom prst="roundRect">
              <a:avLst>
                <a:gd name="adj" fmla="val 24318"/>
              </a:avLst>
            </a:prstGeom>
            <a:solidFill>
              <a:srgbClr val="26479B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60986" y="2254882"/>
              <a:ext cx="2221752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市场营销为主</a:t>
              </a: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575318" y="2162629"/>
              <a:ext cx="5954070" cy="569106"/>
            </a:xfrm>
            <a:prstGeom prst="roundRect">
              <a:avLst>
                <a:gd name="adj" fmla="val 24318"/>
              </a:avLst>
            </a:prstGeom>
            <a:no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6220" y="3367424"/>
            <a:ext cx="5954070" cy="569106"/>
            <a:chOff x="575318" y="2162629"/>
            <a:chExt cx="5954070" cy="569106"/>
          </a:xfrm>
        </p:grpSpPr>
        <p:sp>
          <p:nvSpPr>
            <p:cNvPr id="35" name="文本框 34"/>
            <p:cNvSpPr txBox="1"/>
            <p:nvPr/>
          </p:nvSpPr>
          <p:spPr>
            <a:xfrm>
              <a:off x="3735622" y="2263032"/>
              <a:ext cx="190119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各部门积极配合</a:t>
              </a: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575318" y="2162629"/>
              <a:ext cx="2407420" cy="569106"/>
            </a:xfrm>
            <a:prstGeom prst="roundRect">
              <a:avLst>
                <a:gd name="adj" fmla="val 24318"/>
              </a:avLst>
            </a:prstGeom>
            <a:solidFill>
              <a:srgbClr val="26479B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60986" y="2254882"/>
              <a:ext cx="2221752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研发为主</a:t>
              </a:r>
            </a:p>
          </p:txBody>
        </p:sp>
        <p:sp>
          <p:nvSpPr>
            <p:cNvPr id="40" name="矩形: 圆角 39"/>
            <p:cNvSpPr/>
            <p:nvPr/>
          </p:nvSpPr>
          <p:spPr>
            <a:xfrm>
              <a:off x="575318" y="2162629"/>
              <a:ext cx="5954070" cy="569106"/>
            </a:xfrm>
            <a:prstGeom prst="roundRect">
              <a:avLst>
                <a:gd name="adj" fmla="val 24318"/>
              </a:avLst>
            </a:prstGeom>
            <a:no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49650" y="4159877"/>
            <a:ext cx="6013642" cy="569106"/>
            <a:chOff x="575318" y="2162629"/>
            <a:chExt cx="6013642" cy="569106"/>
          </a:xfrm>
        </p:grpSpPr>
        <p:sp>
          <p:nvSpPr>
            <p:cNvPr id="42" name="文本框 41"/>
            <p:cNvSpPr txBox="1"/>
            <p:nvPr/>
          </p:nvSpPr>
          <p:spPr>
            <a:xfrm>
              <a:off x="3168406" y="2190032"/>
              <a:ext cx="342055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订单评审，有所谓也有所不为</a:t>
              </a:r>
            </a:p>
          </p:txBody>
        </p:sp>
        <p:sp>
          <p:nvSpPr>
            <p:cNvPr id="43" name="矩形: 圆角 42"/>
            <p:cNvSpPr/>
            <p:nvPr/>
          </p:nvSpPr>
          <p:spPr>
            <a:xfrm>
              <a:off x="575318" y="2162629"/>
              <a:ext cx="2407420" cy="569106"/>
            </a:xfrm>
            <a:prstGeom prst="roundRect">
              <a:avLst>
                <a:gd name="adj" fmla="val 24318"/>
              </a:avLst>
            </a:prstGeom>
            <a:solidFill>
              <a:srgbClr val="26479B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60986" y="2254882"/>
              <a:ext cx="2221752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品质为主</a:t>
              </a:r>
            </a:p>
          </p:txBody>
        </p:sp>
        <p:sp>
          <p:nvSpPr>
            <p:cNvPr id="48" name="矩形: 圆角 47"/>
            <p:cNvSpPr/>
            <p:nvPr/>
          </p:nvSpPr>
          <p:spPr>
            <a:xfrm>
              <a:off x="575318" y="2162629"/>
              <a:ext cx="5954070" cy="569106"/>
            </a:xfrm>
            <a:prstGeom prst="roundRect">
              <a:avLst>
                <a:gd name="adj" fmla="val 24318"/>
              </a:avLst>
            </a:prstGeom>
            <a:no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57935" y="4929244"/>
            <a:ext cx="5954070" cy="569106"/>
            <a:chOff x="575318" y="2162629"/>
            <a:chExt cx="5954070" cy="569106"/>
          </a:xfrm>
        </p:grpSpPr>
        <p:sp>
          <p:nvSpPr>
            <p:cNvPr id="53" name="文本框 52"/>
            <p:cNvSpPr txBox="1"/>
            <p:nvPr/>
          </p:nvSpPr>
          <p:spPr>
            <a:xfrm>
              <a:off x="3805468" y="2263032"/>
              <a:ext cx="190119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承接高利润单</a:t>
              </a:r>
            </a:p>
          </p:txBody>
        </p:sp>
        <p:sp>
          <p:nvSpPr>
            <p:cNvPr id="54" name="矩形: 圆角 53"/>
            <p:cNvSpPr/>
            <p:nvPr/>
          </p:nvSpPr>
          <p:spPr>
            <a:xfrm>
              <a:off x="575318" y="2162629"/>
              <a:ext cx="2407420" cy="569106"/>
            </a:xfrm>
            <a:prstGeom prst="roundRect">
              <a:avLst>
                <a:gd name="adj" fmla="val 24318"/>
              </a:avLst>
            </a:prstGeom>
            <a:solidFill>
              <a:srgbClr val="26479B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60986" y="2254882"/>
              <a:ext cx="2221752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财务为主</a:t>
              </a:r>
            </a:p>
          </p:txBody>
        </p:sp>
        <p:sp>
          <p:nvSpPr>
            <p:cNvPr id="56" name="矩形: 圆角 55"/>
            <p:cNvSpPr/>
            <p:nvPr/>
          </p:nvSpPr>
          <p:spPr>
            <a:xfrm>
              <a:off x="575318" y="2162629"/>
              <a:ext cx="5954070" cy="569106"/>
            </a:xfrm>
            <a:prstGeom prst="roundRect">
              <a:avLst>
                <a:gd name="adj" fmla="val 24318"/>
              </a:avLst>
            </a:prstGeom>
            <a:no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518400" y="1397767"/>
            <a:ext cx="3802743" cy="4298826"/>
            <a:chOff x="7518400" y="1238110"/>
            <a:chExt cx="3802743" cy="4298826"/>
          </a:xfrm>
        </p:grpSpPr>
        <p:sp>
          <p:nvSpPr>
            <p:cNvPr id="15" name="矩形: 圆角 14"/>
            <p:cNvSpPr/>
            <p:nvPr/>
          </p:nvSpPr>
          <p:spPr>
            <a:xfrm>
              <a:off x="7518400" y="1238110"/>
              <a:ext cx="3802743" cy="4298826"/>
            </a:xfrm>
            <a:prstGeom prst="roundRect">
              <a:avLst>
                <a:gd name="adj" fmla="val 4835"/>
              </a:avLst>
            </a:prstGeom>
            <a:solidFill>
              <a:srgbClr val="26479B"/>
            </a:solidFill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7786183" y="1522368"/>
              <a:ext cx="3267175" cy="83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 anchor="b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信息平台需要建立</a:t>
              </a:r>
              <a:endPara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强大的信息系统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873228" y="2656073"/>
              <a:ext cx="1227228" cy="598623"/>
              <a:chOff x="7873229" y="2830377"/>
              <a:chExt cx="1227228" cy="598623"/>
            </a:xfrm>
          </p:grpSpPr>
          <p:sp>
            <p:nvSpPr>
              <p:cNvPr id="17" name="矩形: 圆角 16"/>
              <p:cNvSpPr/>
              <p:nvPr/>
            </p:nvSpPr>
            <p:spPr>
              <a:xfrm>
                <a:off x="7873229" y="2830377"/>
                <a:ext cx="1227228" cy="59862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8086177" y="2928339"/>
                <a:ext cx="8616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内网</a:t>
                </a: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9584952" y="2669738"/>
              <a:ext cx="1227228" cy="598623"/>
              <a:chOff x="7873229" y="2830377"/>
              <a:chExt cx="1227228" cy="598623"/>
            </a:xfrm>
          </p:grpSpPr>
          <p:sp>
            <p:nvSpPr>
              <p:cNvPr id="74" name="矩形: 圆角 73"/>
              <p:cNvSpPr/>
              <p:nvPr/>
            </p:nvSpPr>
            <p:spPr>
              <a:xfrm>
                <a:off x="7873229" y="2830377"/>
                <a:ext cx="1227228" cy="59862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8086177" y="2928339"/>
                <a:ext cx="8616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ERP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7873228" y="3579907"/>
              <a:ext cx="1227228" cy="598623"/>
              <a:chOff x="7873229" y="2830377"/>
              <a:chExt cx="1227228" cy="598623"/>
            </a:xfrm>
          </p:grpSpPr>
          <p:sp>
            <p:nvSpPr>
              <p:cNvPr id="77" name="矩形: 圆角 76"/>
              <p:cNvSpPr/>
              <p:nvPr/>
            </p:nvSpPr>
            <p:spPr>
              <a:xfrm>
                <a:off x="7873229" y="2830377"/>
                <a:ext cx="1227228" cy="59862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7955300" y="2928339"/>
                <a:ext cx="106308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电话群</a:t>
                </a: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9584952" y="3593572"/>
              <a:ext cx="1227228" cy="598623"/>
              <a:chOff x="7873229" y="2830377"/>
              <a:chExt cx="1227228" cy="598623"/>
            </a:xfrm>
          </p:grpSpPr>
          <p:sp>
            <p:nvSpPr>
              <p:cNvPr id="80" name="矩形: 圆角 79"/>
              <p:cNvSpPr/>
              <p:nvPr/>
            </p:nvSpPr>
            <p:spPr>
              <a:xfrm>
                <a:off x="7873229" y="2830377"/>
                <a:ext cx="1227228" cy="59862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8086177" y="2928339"/>
                <a:ext cx="8616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微信</a:t>
                </a: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7873228" y="4608917"/>
              <a:ext cx="1227228" cy="598623"/>
              <a:chOff x="7873229" y="2830377"/>
              <a:chExt cx="1227228" cy="598623"/>
            </a:xfrm>
          </p:grpSpPr>
          <p:sp>
            <p:nvSpPr>
              <p:cNvPr id="83" name="矩形: 圆角 82"/>
              <p:cNvSpPr/>
              <p:nvPr/>
            </p:nvSpPr>
            <p:spPr>
              <a:xfrm>
                <a:off x="7873229" y="2830377"/>
                <a:ext cx="1227228" cy="59862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8086177" y="2928339"/>
                <a:ext cx="8616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QQ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9584952" y="4622582"/>
              <a:ext cx="1227228" cy="598623"/>
              <a:chOff x="7873229" y="2830377"/>
              <a:chExt cx="1227228" cy="598623"/>
            </a:xfrm>
          </p:grpSpPr>
          <p:sp>
            <p:nvSpPr>
              <p:cNvPr id="86" name="矩形: 圆角 85"/>
              <p:cNvSpPr/>
              <p:nvPr/>
            </p:nvSpPr>
            <p:spPr>
              <a:xfrm>
                <a:off x="7873229" y="2830377"/>
                <a:ext cx="1227228" cy="59862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8086177" y="2928339"/>
                <a:ext cx="8616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社区</a:t>
                </a:r>
              </a:p>
            </p:txBody>
          </p:sp>
        </p:grp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19" name="组合 18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PA_Line 1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6082593" y="2465037"/>
            <a:ext cx="1514619" cy="1225474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/>
          <a:lstStyle/>
          <a:p>
            <a:endParaRPr 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PA_Line 1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6082592" y="2419511"/>
            <a:ext cx="4673051" cy="1271000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/>
          <a:lstStyle/>
          <a:p>
            <a:endParaRPr 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PA_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6082591" y="3690512"/>
            <a:ext cx="3032380" cy="660790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/>
          <a:lstStyle/>
          <a:p>
            <a:endParaRPr 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PA_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6082592" y="3690514"/>
            <a:ext cx="904341" cy="1490011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/>
          <a:lstStyle/>
          <a:p>
            <a:endParaRPr 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PA_Line 2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49948" y="3690514"/>
            <a:ext cx="932642" cy="1688105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/>
          <a:lstStyle/>
          <a:p>
            <a:endParaRPr 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PA_Line 2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835572" y="3690514"/>
            <a:ext cx="3247021" cy="1374906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/>
          <a:lstStyle/>
          <a:p>
            <a:endParaRPr 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PA_Line 2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77509" y="3450482"/>
            <a:ext cx="3705083" cy="240031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/>
          <a:lstStyle/>
          <a:p>
            <a:endParaRPr 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PA_Line 2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683628" y="2437969"/>
            <a:ext cx="1398963" cy="1252545"/>
          </a:xfrm>
          <a:prstGeom prst="line">
            <a:avLst/>
          </a:prstGeom>
          <a:noFill/>
          <a:ln w="127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0" tIns="0" rIns="0" bIns="0" numCol="1" anchor="ctr" anchorCtr="0" compatLnSpc="1"/>
          <a:lstStyle/>
          <a:p>
            <a:endParaRPr 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PA_椭圆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34851" y="1906749"/>
            <a:ext cx="1123490" cy="111657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开放的文化</a:t>
            </a:r>
          </a:p>
        </p:txBody>
      </p:sp>
      <p:sp>
        <p:nvSpPr>
          <p:cNvPr id="7229440" name="PA_椭圆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30288" y="1986011"/>
            <a:ext cx="907910" cy="905148"/>
          </a:xfrm>
          <a:prstGeom prst="ellipse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承担的文化</a:t>
            </a:r>
          </a:p>
        </p:txBody>
      </p:sp>
      <p:sp>
        <p:nvSpPr>
          <p:cNvPr id="7229442" name="PA_椭圆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82654" y="2867716"/>
            <a:ext cx="1039191" cy="103366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学习文化</a:t>
            </a:r>
          </a:p>
        </p:txBody>
      </p:sp>
      <p:sp>
        <p:nvSpPr>
          <p:cNvPr id="7229444" name="PA_椭圆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09049" y="4718143"/>
            <a:ext cx="1116581" cy="1112435"/>
          </a:xfrm>
          <a:prstGeom prst="ellipse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老师文化</a:t>
            </a:r>
          </a:p>
        </p:txBody>
      </p:sp>
      <p:sp>
        <p:nvSpPr>
          <p:cNvPr id="7229445" name="PA_椭圆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95378" y="4925430"/>
            <a:ext cx="907910" cy="905148"/>
          </a:xfrm>
          <a:prstGeom prst="ellipse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教练文化</a:t>
            </a:r>
          </a:p>
        </p:txBody>
      </p:sp>
      <p:sp>
        <p:nvSpPr>
          <p:cNvPr id="7229446" name="PA_椭圆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40656" y="4735477"/>
            <a:ext cx="891329" cy="8913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顾问文化</a:t>
            </a:r>
          </a:p>
        </p:txBody>
      </p:sp>
      <p:sp>
        <p:nvSpPr>
          <p:cNvPr id="7229457" name="PA_椭圆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936234" y="3937889"/>
            <a:ext cx="1028136" cy="1025374"/>
          </a:xfrm>
          <a:prstGeom prst="ellipse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亲情文化</a:t>
            </a:r>
          </a:p>
        </p:txBody>
      </p:sp>
      <p:sp>
        <p:nvSpPr>
          <p:cNvPr id="7229458" name="PA_椭圆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302225" y="1964866"/>
            <a:ext cx="909296" cy="909294"/>
          </a:xfrm>
          <a:prstGeom prst="ellipse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执行文化</a:t>
            </a:r>
          </a:p>
        </p:txBody>
      </p:sp>
      <p:sp>
        <p:nvSpPr>
          <p:cNvPr id="7229459" name="PA_椭圆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83649" y="2867716"/>
            <a:ext cx="1652838" cy="1645594"/>
          </a:xfrm>
          <a:prstGeom prst="ellipse">
            <a:avLst/>
          </a:prstGeom>
          <a:solidFill>
            <a:srgbClr val="26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搞定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</a:t>
            </a:r>
            <a:endParaRPr 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584035" y="1218349"/>
            <a:ext cx="7747165" cy="488724"/>
            <a:chOff x="526521" y="1328704"/>
            <a:chExt cx="7747165" cy="488724"/>
          </a:xfrm>
        </p:grpSpPr>
        <p:sp>
          <p:nvSpPr>
            <p:cNvPr id="116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7324210" cy="4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主流文化未形成</a:t>
              </a:r>
              <a:r>
                <a:rPr kumimoji="1" lang="en-US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——</a:t>
              </a: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倡导良好的沟通文化</a:t>
              </a:r>
            </a:p>
          </p:txBody>
        </p:sp>
        <p:sp>
          <p:nvSpPr>
            <p:cNvPr id="117" name="箭头: 右 116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2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2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2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2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2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2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2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2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2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2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2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2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2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2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2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2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2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2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2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2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2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29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29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2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4" grpId="0" animBg="1"/>
      <p:bldP spid="48" grpId="0" animBg="1"/>
      <p:bldP spid="50" grpId="0" animBg="1"/>
      <p:bldP spid="52" grpId="0" animBg="1"/>
      <p:bldP spid="56" grpId="0" animBg="1"/>
      <p:bldP spid="60" grpId="0" animBg="1"/>
      <p:bldP spid="62" grpId="0" animBg="1"/>
      <p:bldP spid="7229440" grpId="0" animBg="1"/>
      <p:bldP spid="7229442" grpId="0" animBg="1"/>
      <p:bldP spid="7229444" grpId="0" animBg="1"/>
      <p:bldP spid="7229445" grpId="0" animBg="1"/>
      <p:bldP spid="7229446" grpId="0" animBg="1"/>
      <p:bldP spid="7229457" grpId="0" animBg="1"/>
      <p:bldP spid="7229458" grpId="0" animBg="1"/>
      <p:bldP spid="72294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-12700" y="-1"/>
            <a:ext cx="12204700" cy="58763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61" y="1930400"/>
            <a:ext cx="5448443" cy="516662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6949712" y="1162801"/>
            <a:ext cx="3293827" cy="1179598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r>
              <a:rPr lang="en-US" altLang="zh-CN" sz="2400" spc="300" dirty="0">
                <a:solidFill>
                  <a:schemeClr val="bg1">
                    <a:alpha val="3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OVERVIEW OF PREVIOUS YEAR'S WORK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40444" y="5876380"/>
            <a:ext cx="3360350" cy="487346"/>
            <a:chOff x="551544" y="6006009"/>
            <a:chExt cx="3360350" cy="487346"/>
          </a:xfrm>
        </p:grpSpPr>
        <p:sp>
          <p:nvSpPr>
            <p:cNvPr id="33" name="椭圆 32"/>
            <p:cNvSpPr/>
            <p:nvPr/>
          </p:nvSpPr>
          <p:spPr>
            <a:xfrm>
              <a:off x="55154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876283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19597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1644497" y="6006009"/>
              <a:ext cx="2267397" cy="484671"/>
            </a:xfrm>
            <a:prstGeom prst="roundRect">
              <a:avLst>
                <a:gd name="adj" fmla="val 50000"/>
              </a:avLst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1958040" y="6052421"/>
              <a:ext cx="1820287" cy="440934"/>
            </a:xfrm>
            <a:prstGeom prst="rect">
              <a:avLst/>
            </a:prstGeom>
            <a:noFill/>
          </p:spPr>
          <p:txBody>
            <a:bodyPr wrap="square" lIns="70907" tIns="35455" rIns="70907" bIns="35455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PART 01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50071" y="2808803"/>
            <a:ext cx="5687033" cy="2533815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>
            <a:defPPr>
              <a:defRPr lang="zh-CN"/>
            </a:defPPr>
            <a:lvl1pPr algn="dist">
              <a:defRPr sz="6600" b="1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什么是跨部门沟通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343661" y="215125"/>
            <a:ext cx="5687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丨爱岗敬业丨求实创新丨用心服务丨勇争一流丨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2" grpId="0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8577999" y="2667757"/>
            <a:ext cx="221938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跨部门流程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问题点规则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会议的规定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主动承担责任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353604" y="2525865"/>
            <a:ext cx="2291563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治理结构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组织架构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说明书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程序文件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内部流程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7" name="组合 6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8" name="椭圆 7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4035" y="1218349"/>
            <a:ext cx="7747165" cy="488724"/>
            <a:chOff x="526521" y="1328704"/>
            <a:chExt cx="7747165" cy="488724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7324210" cy="4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组织设计存在问题</a:t>
              </a:r>
              <a:r>
                <a:rPr kumimoji="1" lang="en-US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——</a:t>
              </a: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建立完善的责任体系</a:t>
              </a:r>
            </a:p>
          </p:txBody>
        </p:sp>
        <p:sp>
          <p:nvSpPr>
            <p:cNvPr id="13" name="箭头: 右 12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97" y="2104374"/>
            <a:ext cx="2915096" cy="3433723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"/>
          <p:cNvSpPr/>
          <p:nvPr/>
        </p:nvSpPr>
        <p:spPr>
          <a:xfrm>
            <a:off x="1059296" y="3675958"/>
            <a:ext cx="10073409" cy="58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44" name="Oval 5"/>
          <p:cNvSpPr>
            <a:spLocks noChangeAspect="1"/>
          </p:cNvSpPr>
          <p:nvPr/>
        </p:nvSpPr>
        <p:spPr>
          <a:xfrm>
            <a:off x="1703512" y="3279810"/>
            <a:ext cx="792088" cy="792295"/>
          </a:xfrm>
          <a:prstGeom prst="ellipse">
            <a:avLst/>
          </a:prstGeom>
          <a:solidFill>
            <a:srgbClr val="26479B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rPr>
              <a:t>1</a:t>
            </a:r>
          </a:p>
        </p:txBody>
      </p:sp>
      <p:sp>
        <p:nvSpPr>
          <p:cNvPr id="54" name="TextBox 61"/>
          <p:cNvSpPr txBox="1"/>
          <p:nvPr/>
        </p:nvSpPr>
        <p:spPr>
          <a:xfrm>
            <a:off x="1607124" y="2777212"/>
            <a:ext cx="233876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现场会议</a:t>
            </a:r>
          </a:p>
        </p:txBody>
      </p:sp>
      <p:sp>
        <p:nvSpPr>
          <p:cNvPr id="71" name="TextBox 61"/>
          <p:cNvSpPr txBox="1"/>
          <p:nvPr/>
        </p:nvSpPr>
        <p:spPr>
          <a:xfrm>
            <a:off x="6984445" y="2777212"/>
            <a:ext cx="233876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视频会议</a:t>
            </a:r>
          </a:p>
        </p:txBody>
      </p:sp>
      <p:sp>
        <p:nvSpPr>
          <p:cNvPr id="73" name="TextBox 61"/>
          <p:cNvSpPr txBox="1"/>
          <p:nvPr/>
        </p:nvSpPr>
        <p:spPr>
          <a:xfrm>
            <a:off x="9437156" y="4377558"/>
            <a:ext cx="2338763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总裁办公会</a:t>
            </a:r>
          </a:p>
        </p:txBody>
      </p:sp>
      <p:sp>
        <p:nvSpPr>
          <p:cNvPr id="34" name="TextBox 62"/>
          <p:cNvSpPr txBox="1"/>
          <p:nvPr/>
        </p:nvSpPr>
        <p:spPr>
          <a:xfrm>
            <a:off x="4179966" y="4377734"/>
            <a:ext cx="2565621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专题会议</a:t>
            </a:r>
          </a:p>
        </p:txBody>
      </p:sp>
      <p:sp>
        <p:nvSpPr>
          <p:cNvPr id="36" name="Oval 5"/>
          <p:cNvSpPr>
            <a:spLocks noChangeAspect="1"/>
          </p:cNvSpPr>
          <p:nvPr/>
        </p:nvSpPr>
        <p:spPr>
          <a:xfrm>
            <a:off x="4343805" y="3279810"/>
            <a:ext cx="792088" cy="792295"/>
          </a:xfrm>
          <a:prstGeom prst="ellipse">
            <a:avLst/>
          </a:prstGeom>
          <a:solidFill>
            <a:srgbClr val="26479B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rPr>
              <a:t>2</a:t>
            </a:r>
          </a:p>
        </p:txBody>
      </p:sp>
      <p:sp>
        <p:nvSpPr>
          <p:cNvPr id="2" name="Oval 5"/>
          <p:cNvSpPr>
            <a:spLocks noChangeAspect="1"/>
          </p:cNvSpPr>
          <p:nvPr/>
        </p:nvSpPr>
        <p:spPr>
          <a:xfrm>
            <a:off x="6984098" y="3279810"/>
            <a:ext cx="792088" cy="792295"/>
          </a:xfrm>
          <a:prstGeom prst="ellipse">
            <a:avLst/>
          </a:prstGeom>
          <a:solidFill>
            <a:srgbClr val="26479B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rPr>
              <a:t>3</a:t>
            </a:r>
          </a:p>
        </p:txBody>
      </p:sp>
      <p:sp>
        <p:nvSpPr>
          <p:cNvPr id="38" name="Oval 5"/>
          <p:cNvSpPr>
            <a:spLocks noChangeAspect="1"/>
          </p:cNvSpPr>
          <p:nvPr/>
        </p:nvSpPr>
        <p:spPr>
          <a:xfrm>
            <a:off x="9624392" y="3279810"/>
            <a:ext cx="792088" cy="792295"/>
          </a:xfrm>
          <a:prstGeom prst="ellipse">
            <a:avLst/>
          </a:prstGeom>
          <a:solidFill>
            <a:srgbClr val="26479B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  <a:sym typeface="+mn-lt"/>
              </a:rPr>
              <a:t>4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14" name="组合 13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4035" y="1218349"/>
            <a:ext cx="7747165" cy="488724"/>
            <a:chOff x="526521" y="1328704"/>
            <a:chExt cx="7747165" cy="488724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7324210" cy="4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沟通的能力与技巧</a:t>
              </a:r>
              <a:r>
                <a:rPr kumimoji="1" lang="en-US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——</a:t>
              </a:r>
              <a:r>
                <a:rPr kumimoji="1" lang="zh-CN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要开就开高效会议</a:t>
              </a:r>
            </a:p>
          </p:txBody>
        </p:sp>
        <p:sp>
          <p:nvSpPr>
            <p:cNvPr id="20" name="箭头: 右 19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4" grpId="0"/>
      <p:bldP spid="71" grpId="0"/>
      <p:bldP spid="73" grpId="0"/>
      <p:bldP spid="34" grpId="0"/>
      <p:bldP spid="36" grpId="0" animBg="1"/>
      <p:bldP spid="2" grpId="0" animBg="1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1006990" y="2821766"/>
            <a:ext cx="2388840" cy="246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自我反省会</a:t>
            </a:r>
          </a:p>
          <a:p>
            <a:pPr marL="342900" marR="0" lvl="0" indent="-3429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员工关系专员</a:t>
            </a:r>
          </a:p>
          <a:p>
            <a:pPr marL="342900" marR="0" lvl="0" indent="-3429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总经理座谈会</a:t>
            </a:r>
          </a:p>
          <a:p>
            <a:pPr marL="342900" marR="0" lvl="0" indent="-3429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职工委员会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>
            <a:off x="3976203" y="2821766"/>
            <a:ext cx="3129931" cy="246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工作讨论和会议</a:t>
            </a:r>
          </a:p>
          <a:p>
            <a:pPr marL="342900" marR="0" lvl="0" indent="-3429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E-MAIL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给任何人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网上论坛</a:t>
            </a:r>
          </a:p>
          <a:p>
            <a:pPr marL="342900" marR="0" lvl="0" indent="-34290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职员申诉通道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7" name="组合 6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8" name="椭圆 7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4035" y="1218349"/>
            <a:ext cx="7747165" cy="488724"/>
            <a:chOff x="526521" y="1328704"/>
            <a:chExt cx="7747165" cy="488724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7324210" cy="4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横向的沟通的机制</a:t>
              </a:r>
              <a:r>
                <a:rPr kumimoji="1" lang="en-US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——</a:t>
              </a:r>
              <a:r>
                <a:rPr kumimoji="1" lang="zh-CN" altLang="zh-CN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搭建跨部门沟通的桥梁</a:t>
              </a:r>
            </a:p>
          </p:txBody>
        </p:sp>
        <p:sp>
          <p:nvSpPr>
            <p:cNvPr id="13" name="箭头: 右 12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3875314" y="2496457"/>
            <a:ext cx="0" cy="35124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21" y="2235200"/>
            <a:ext cx="3479636" cy="3773714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61"/>
          <p:cNvSpPr txBox="1"/>
          <p:nvPr/>
        </p:nvSpPr>
        <p:spPr>
          <a:xfrm>
            <a:off x="7724463" y="4828020"/>
            <a:ext cx="21105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行为评估</a:t>
            </a:r>
          </a:p>
        </p:txBody>
      </p:sp>
      <p:sp>
        <p:nvSpPr>
          <p:cNvPr id="6" name="TextBox 61"/>
          <p:cNvSpPr txBox="1"/>
          <p:nvPr/>
        </p:nvSpPr>
        <p:spPr>
          <a:xfrm>
            <a:off x="1936562" y="2672645"/>
            <a:ext cx="21105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注意把握度</a:t>
            </a:r>
          </a:p>
        </p:txBody>
      </p:sp>
      <p:sp>
        <p:nvSpPr>
          <p:cNvPr id="7" name="TextBox 61"/>
          <p:cNvSpPr txBox="1"/>
          <p:nvPr/>
        </p:nvSpPr>
        <p:spPr>
          <a:xfrm>
            <a:off x="2426636" y="5519528"/>
            <a:ext cx="21105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树立内部客户意识</a:t>
            </a:r>
          </a:p>
        </p:txBody>
      </p:sp>
      <p:sp>
        <p:nvSpPr>
          <p:cNvPr id="8" name="TextBox 61"/>
          <p:cNvSpPr txBox="1"/>
          <p:nvPr/>
        </p:nvSpPr>
        <p:spPr>
          <a:xfrm>
            <a:off x="1672574" y="4213061"/>
            <a:ext cx="21105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形成共同目标</a:t>
            </a:r>
          </a:p>
        </p:txBody>
      </p:sp>
      <p:sp>
        <p:nvSpPr>
          <p:cNvPr id="9" name="TextBox 61"/>
          <p:cNvSpPr txBox="1"/>
          <p:nvPr/>
        </p:nvSpPr>
        <p:spPr>
          <a:xfrm>
            <a:off x="7253047" y="2296158"/>
            <a:ext cx="21105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到成功企业参观</a:t>
            </a:r>
          </a:p>
        </p:txBody>
      </p:sp>
      <p:sp>
        <p:nvSpPr>
          <p:cNvPr id="10" name="TextBox 61"/>
          <p:cNvSpPr txBox="1"/>
          <p:nvPr/>
        </p:nvSpPr>
        <p:spPr>
          <a:xfrm>
            <a:off x="7981413" y="3558582"/>
            <a:ext cx="21105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说明重要性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17" name="组合 16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4035" y="1218349"/>
            <a:ext cx="7747165" cy="488724"/>
            <a:chOff x="526521" y="1328704"/>
            <a:chExt cx="7747165" cy="488724"/>
          </a:xfrm>
        </p:grpSpPr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7324210" cy="4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从部门沟通的关键词进行改进</a:t>
              </a:r>
            </a:p>
          </p:txBody>
        </p:sp>
        <p:sp>
          <p:nvSpPr>
            <p:cNvPr id="23" name="箭头: 右 22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72162" y="2022634"/>
            <a:ext cx="3795833" cy="3990779"/>
            <a:chOff x="3972162" y="2022634"/>
            <a:chExt cx="3795833" cy="3990779"/>
          </a:xfrm>
        </p:grpSpPr>
        <p:sp>
          <p:nvSpPr>
            <p:cNvPr id="45" name="矩形 44"/>
            <p:cNvSpPr/>
            <p:nvPr/>
          </p:nvSpPr>
          <p:spPr>
            <a:xfrm>
              <a:off x="6496471" y="4714660"/>
              <a:ext cx="5854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1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120336" y="2356998"/>
              <a:ext cx="5854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6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976694" y="2504451"/>
              <a:ext cx="5854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5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6348741" y="3419573"/>
              <a:ext cx="5854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4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780513" y="4566410"/>
              <a:ext cx="5854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ea"/>
                  <a:sym typeface="+mn-lt"/>
                </a:rPr>
                <a:t>2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endParaRPr>
            </a:p>
          </p:txBody>
        </p:sp>
        <p:sp>
          <p:nvSpPr>
            <p:cNvPr id="24" name="iṣḷíḑè"/>
            <p:cNvSpPr/>
            <p:nvPr/>
          </p:nvSpPr>
          <p:spPr bwMode="auto">
            <a:xfrm>
              <a:off x="3972162" y="3094784"/>
              <a:ext cx="1205836" cy="2097500"/>
            </a:xfrm>
            <a:custGeom>
              <a:avLst/>
              <a:gdLst/>
              <a:ahLst/>
              <a:cxnLst>
                <a:cxn ang="0">
                  <a:pos x="167" y="466"/>
                </a:cxn>
                <a:cxn ang="0">
                  <a:pos x="21" y="289"/>
                </a:cxn>
                <a:cxn ang="0">
                  <a:pos x="268" y="0"/>
                </a:cxn>
                <a:cxn ang="0">
                  <a:pos x="143" y="251"/>
                </a:cxn>
                <a:cxn ang="0">
                  <a:pos x="167" y="466"/>
                </a:cxn>
              </a:cxnLst>
              <a:rect l="0" t="0" r="r" b="b"/>
              <a:pathLst>
                <a:path w="268" h="466">
                  <a:moveTo>
                    <a:pt x="167" y="466"/>
                  </a:moveTo>
                  <a:cubicBezTo>
                    <a:pt x="167" y="466"/>
                    <a:pt x="37" y="425"/>
                    <a:pt x="21" y="289"/>
                  </a:cubicBezTo>
                  <a:cubicBezTo>
                    <a:pt x="0" y="124"/>
                    <a:pt x="268" y="0"/>
                    <a:pt x="268" y="0"/>
                  </a:cubicBezTo>
                  <a:cubicBezTo>
                    <a:pt x="268" y="0"/>
                    <a:pt x="158" y="137"/>
                    <a:pt x="143" y="251"/>
                  </a:cubicBezTo>
                  <a:cubicBezTo>
                    <a:pt x="127" y="376"/>
                    <a:pt x="167" y="466"/>
                    <a:pt x="167" y="466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5" name="işliḑè"/>
            <p:cNvSpPr/>
            <p:nvPr/>
          </p:nvSpPr>
          <p:spPr bwMode="auto">
            <a:xfrm>
              <a:off x="5428506" y="2022634"/>
              <a:ext cx="1706851" cy="1854990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226" y="54"/>
                </a:cxn>
                <a:cxn ang="0">
                  <a:pos x="353" y="412"/>
                </a:cxn>
                <a:cxn ang="0">
                  <a:pos x="198" y="179"/>
                </a:cxn>
                <a:cxn ang="0">
                  <a:pos x="0" y="93"/>
                </a:cxn>
              </a:cxnLst>
              <a:rect l="0" t="0" r="r" b="b"/>
              <a:pathLst>
                <a:path w="380" h="412">
                  <a:moveTo>
                    <a:pt x="0" y="93"/>
                  </a:moveTo>
                  <a:cubicBezTo>
                    <a:pt x="0" y="93"/>
                    <a:pt x="100" y="0"/>
                    <a:pt x="226" y="54"/>
                  </a:cubicBezTo>
                  <a:cubicBezTo>
                    <a:pt x="380" y="119"/>
                    <a:pt x="353" y="412"/>
                    <a:pt x="353" y="412"/>
                  </a:cubicBezTo>
                  <a:cubicBezTo>
                    <a:pt x="353" y="412"/>
                    <a:pt x="289" y="249"/>
                    <a:pt x="198" y="179"/>
                  </a:cubicBezTo>
                  <a:cubicBezTo>
                    <a:pt x="98" y="102"/>
                    <a:pt x="0" y="93"/>
                    <a:pt x="0" y="93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ïslïḋè"/>
            <p:cNvSpPr/>
            <p:nvPr/>
          </p:nvSpPr>
          <p:spPr bwMode="auto">
            <a:xfrm>
              <a:off x="6562159" y="2848019"/>
              <a:ext cx="1205836" cy="2097500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247" y="177"/>
                </a:cxn>
                <a:cxn ang="0">
                  <a:pos x="0" y="466"/>
                </a:cxn>
                <a:cxn ang="0">
                  <a:pos x="125" y="215"/>
                </a:cxn>
                <a:cxn ang="0">
                  <a:pos x="101" y="0"/>
                </a:cxn>
              </a:cxnLst>
              <a:rect l="0" t="0" r="r" b="b"/>
              <a:pathLst>
                <a:path w="268" h="466">
                  <a:moveTo>
                    <a:pt x="101" y="0"/>
                  </a:moveTo>
                  <a:cubicBezTo>
                    <a:pt x="101" y="0"/>
                    <a:pt x="231" y="41"/>
                    <a:pt x="247" y="177"/>
                  </a:cubicBezTo>
                  <a:cubicBezTo>
                    <a:pt x="268" y="342"/>
                    <a:pt x="0" y="466"/>
                    <a:pt x="0" y="466"/>
                  </a:cubicBezTo>
                  <a:cubicBezTo>
                    <a:pt x="0" y="466"/>
                    <a:pt x="110" y="329"/>
                    <a:pt x="125" y="215"/>
                  </a:cubicBezTo>
                  <a:cubicBezTo>
                    <a:pt x="141" y="9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7" name="íşlîḋê"/>
            <p:cNvSpPr/>
            <p:nvPr/>
          </p:nvSpPr>
          <p:spPr bwMode="auto">
            <a:xfrm>
              <a:off x="5415768" y="4426461"/>
              <a:ext cx="2169655" cy="1425280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374" y="215"/>
                </a:cxn>
                <a:cxn ang="0">
                  <a:pos x="0" y="146"/>
                </a:cxn>
                <a:cxn ang="0">
                  <a:pos x="280" y="128"/>
                </a:cxn>
                <a:cxn ang="0">
                  <a:pos x="454" y="0"/>
                </a:cxn>
              </a:cxnLst>
              <a:rect l="0" t="0" r="r" b="b"/>
              <a:pathLst>
                <a:path w="483" h="316">
                  <a:moveTo>
                    <a:pt x="454" y="0"/>
                  </a:moveTo>
                  <a:cubicBezTo>
                    <a:pt x="454" y="0"/>
                    <a:pt x="483" y="133"/>
                    <a:pt x="374" y="215"/>
                  </a:cubicBezTo>
                  <a:cubicBezTo>
                    <a:pt x="241" y="316"/>
                    <a:pt x="0" y="146"/>
                    <a:pt x="0" y="146"/>
                  </a:cubicBezTo>
                  <a:cubicBezTo>
                    <a:pt x="0" y="146"/>
                    <a:pt x="173" y="172"/>
                    <a:pt x="280" y="128"/>
                  </a:cubicBezTo>
                  <a:cubicBezTo>
                    <a:pt x="396" y="80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8" name="ïs1îḑê"/>
            <p:cNvSpPr/>
            <p:nvPr/>
          </p:nvSpPr>
          <p:spPr bwMode="auto">
            <a:xfrm>
              <a:off x="4600554" y="4158423"/>
              <a:ext cx="1706851" cy="1854990"/>
            </a:xfrm>
            <a:custGeom>
              <a:avLst/>
              <a:gdLst/>
              <a:ahLst/>
              <a:cxnLst>
                <a:cxn ang="0">
                  <a:pos x="380" y="320"/>
                </a:cxn>
                <a:cxn ang="0">
                  <a:pos x="154" y="359"/>
                </a:cxn>
                <a:cxn ang="0">
                  <a:pos x="27" y="0"/>
                </a:cxn>
                <a:cxn ang="0">
                  <a:pos x="182" y="233"/>
                </a:cxn>
                <a:cxn ang="0">
                  <a:pos x="380" y="320"/>
                </a:cxn>
              </a:cxnLst>
              <a:rect l="0" t="0" r="r" b="b"/>
              <a:pathLst>
                <a:path w="380" h="412">
                  <a:moveTo>
                    <a:pt x="380" y="320"/>
                  </a:moveTo>
                  <a:cubicBezTo>
                    <a:pt x="380" y="320"/>
                    <a:pt x="280" y="412"/>
                    <a:pt x="154" y="359"/>
                  </a:cubicBezTo>
                  <a:cubicBezTo>
                    <a:pt x="0" y="294"/>
                    <a:pt x="27" y="0"/>
                    <a:pt x="27" y="0"/>
                  </a:cubicBezTo>
                  <a:cubicBezTo>
                    <a:pt x="27" y="0"/>
                    <a:pt x="91" y="163"/>
                    <a:pt x="182" y="233"/>
                  </a:cubicBezTo>
                  <a:cubicBezTo>
                    <a:pt x="282" y="310"/>
                    <a:pt x="380" y="320"/>
                    <a:pt x="380" y="320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29" name="îSľïḋê"/>
            <p:cNvGrpSpPr/>
            <p:nvPr/>
          </p:nvGrpSpPr>
          <p:grpSpPr>
            <a:xfrm>
              <a:off x="4186337" y="4048549"/>
              <a:ext cx="311377" cy="479038"/>
              <a:chOff x="4235451" y="4579938"/>
              <a:chExt cx="123825" cy="190499"/>
            </a:xfrm>
            <a:solidFill>
              <a:schemeClr val="bg1"/>
            </a:solidFill>
          </p:grpSpPr>
          <p:sp>
            <p:nvSpPr>
              <p:cNvPr id="30" name="íṡļiḋè"/>
              <p:cNvSpPr/>
              <p:nvPr/>
            </p:nvSpPr>
            <p:spPr bwMode="auto">
              <a:xfrm>
                <a:off x="4235451" y="4721225"/>
                <a:ext cx="123825" cy="492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7"/>
                  </a:cxn>
                  <a:cxn ang="0">
                    <a:pos x="12" y="16"/>
                  </a:cxn>
                  <a:cxn ang="0">
                    <a:pos x="30" y="15"/>
                  </a:cxn>
                  <a:cxn ang="0">
                    <a:pos x="43" y="3"/>
                  </a:cxn>
                  <a:cxn ang="0">
                    <a:pos x="40" y="2"/>
                  </a:cxn>
                  <a:cxn ang="0">
                    <a:pos x="33" y="8"/>
                  </a:cxn>
                  <a:cxn ang="0">
                    <a:pos x="17" y="7"/>
                  </a:cxn>
                  <a:cxn ang="0">
                    <a:pos x="30" y="5"/>
                  </a:cxn>
                  <a:cxn ang="0">
                    <a:pos x="28" y="2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8"/>
                  </a:cxn>
                </a:cxnLst>
                <a:rect l="0" t="0" r="r" b="b"/>
                <a:pathLst>
                  <a:path w="43" h="17">
                    <a:moveTo>
                      <a:pt x="0" y="8"/>
                    </a:moveTo>
                    <a:cubicBezTo>
                      <a:pt x="0" y="11"/>
                      <a:pt x="5" y="16"/>
                      <a:pt x="8" y="17"/>
                    </a:cubicBezTo>
                    <a:cubicBezTo>
                      <a:pt x="9" y="17"/>
                      <a:pt x="10" y="16"/>
                      <a:pt x="12" y="16"/>
                    </a:cubicBezTo>
                    <a:cubicBezTo>
                      <a:pt x="12" y="16"/>
                      <a:pt x="26" y="17"/>
                      <a:pt x="30" y="15"/>
                    </a:cubicBezTo>
                    <a:cubicBezTo>
                      <a:pt x="33" y="14"/>
                      <a:pt x="43" y="5"/>
                      <a:pt x="43" y="3"/>
                    </a:cubicBezTo>
                    <a:cubicBezTo>
                      <a:pt x="43" y="1"/>
                      <a:pt x="42" y="0"/>
                      <a:pt x="40" y="2"/>
                    </a:cubicBezTo>
                    <a:cubicBezTo>
                      <a:pt x="37" y="3"/>
                      <a:pt x="35" y="6"/>
                      <a:pt x="33" y="8"/>
                    </a:cubicBezTo>
                    <a:cubicBezTo>
                      <a:pt x="29" y="11"/>
                      <a:pt x="21" y="12"/>
                      <a:pt x="17" y="7"/>
                    </a:cubicBezTo>
                    <a:cubicBezTo>
                      <a:pt x="17" y="7"/>
                      <a:pt x="28" y="8"/>
                      <a:pt x="30" y="5"/>
                    </a:cubicBezTo>
                    <a:cubicBezTo>
                      <a:pt x="31" y="3"/>
                      <a:pt x="30" y="1"/>
                      <a:pt x="28" y="2"/>
                    </a:cubicBezTo>
                    <a:cubicBezTo>
                      <a:pt x="26" y="2"/>
                      <a:pt x="17" y="2"/>
                      <a:pt x="15" y="2"/>
                    </a:cubicBezTo>
                    <a:cubicBezTo>
                      <a:pt x="12" y="1"/>
                      <a:pt x="8" y="0"/>
                      <a:pt x="7" y="1"/>
                    </a:cubicBezTo>
                    <a:cubicBezTo>
                      <a:pt x="5" y="2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1" name="íŝľîḑê"/>
              <p:cNvSpPr/>
              <p:nvPr/>
            </p:nvSpPr>
            <p:spPr bwMode="auto">
              <a:xfrm>
                <a:off x="4281488" y="4695825"/>
                <a:ext cx="49213" cy="190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5" y="4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7"/>
                      <a:pt x="9" y="7"/>
                    </a:cubicBezTo>
                    <a:cubicBezTo>
                      <a:pt x="11" y="7"/>
                      <a:pt x="13" y="6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2" name="îṡlíďe"/>
              <p:cNvSpPr/>
              <p:nvPr/>
            </p:nvSpPr>
            <p:spPr bwMode="auto">
              <a:xfrm>
                <a:off x="4260851" y="4579938"/>
                <a:ext cx="88900" cy="10001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6"/>
                  </a:cxn>
                  <a:cxn ang="0">
                    <a:pos x="7" y="35"/>
                  </a:cxn>
                  <a:cxn ang="0">
                    <a:pos x="25" y="35"/>
                  </a:cxn>
                  <a:cxn ang="0">
                    <a:pos x="31" y="16"/>
                  </a:cxn>
                  <a:cxn ang="0">
                    <a:pos x="16" y="0"/>
                  </a:cxn>
                  <a:cxn ang="0">
                    <a:pos x="19" y="21"/>
                  </a:cxn>
                  <a:cxn ang="0">
                    <a:pos x="16" y="19"/>
                  </a:cxn>
                  <a:cxn ang="0">
                    <a:pos x="12" y="21"/>
                  </a:cxn>
                  <a:cxn ang="0">
                    <a:pos x="12" y="17"/>
                  </a:cxn>
                  <a:cxn ang="0">
                    <a:pos x="9" y="14"/>
                  </a:cxn>
                  <a:cxn ang="0">
                    <a:pos x="14" y="13"/>
                  </a:cxn>
                  <a:cxn ang="0">
                    <a:pos x="16" y="9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9" y="21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3"/>
                      <a:pt x="7" y="27"/>
                      <a:pt x="7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27"/>
                      <a:pt x="31" y="23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  <a:moveTo>
                      <a:pt x="19" y="21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19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3" name="îšļíḑe"/>
              <p:cNvSpPr/>
              <p:nvPr/>
            </p:nvSpPr>
            <p:spPr bwMode="auto">
              <a:xfrm>
                <a:off x="4281488" y="4683125"/>
                <a:ext cx="49213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35" name="îṥľïḍè"/>
            <p:cNvSpPr/>
            <p:nvPr/>
          </p:nvSpPr>
          <p:spPr bwMode="auto">
            <a:xfrm>
              <a:off x="4150489" y="2188560"/>
              <a:ext cx="2173900" cy="1425280"/>
            </a:xfrm>
            <a:custGeom>
              <a:avLst/>
              <a:gdLst/>
              <a:ahLst/>
              <a:cxnLst>
                <a:cxn ang="0">
                  <a:pos x="29" y="316"/>
                </a:cxn>
                <a:cxn ang="0">
                  <a:pos x="109" y="101"/>
                </a:cxn>
                <a:cxn ang="0">
                  <a:pos x="483" y="170"/>
                </a:cxn>
                <a:cxn ang="0">
                  <a:pos x="204" y="188"/>
                </a:cxn>
                <a:cxn ang="0">
                  <a:pos x="29" y="316"/>
                </a:cxn>
              </a:cxnLst>
              <a:rect l="0" t="0" r="r" b="b"/>
              <a:pathLst>
                <a:path w="483" h="316">
                  <a:moveTo>
                    <a:pt x="29" y="316"/>
                  </a:moveTo>
                  <a:cubicBezTo>
                    <a:pt x="29" y="316"/>
                    <a:pt x="0" y="183"/>
                    <a:pt x="109" y="101"/>
                  </a:cubicBezTo>
                  <a:cubicBezTo>
                    <a:pt x="242" y="0"/>
                    <a:pt x="483" y="170"/>
                    <a:pt x="483" y="170"/>
                  </a:cubicBezTo>
                  <a:cubicBezTo>
                    <a:pt x="483" y="170"/>
                    <a:pt x="310" y="144"/>
                    <a:pt x="204" y="188"/>
                  </a:cubicBezTo>
                  <a:cubicBezTo>
                    <a:pt x="87" y="236"/>
                    <a:pt x="29" y="316"/>
                    <a:pt x="29" y="316"/>
                  </a:cubicBezTo>
                  <a:close/>
                </a:path>
              </a:pathLst>
            </a:custGeom>
            <a:solidFill>
              <a:srgbClr val="26479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36" name="ïṥlïďé"/>
            <p:cNvGrpSpPr/>
            <p:nvPr/>
          </p:nvGrpSpPr>
          <p:grpSpPr>
            <a:xfrm>
              <a:off x="4670730" y="2622601"/>
              <a:ext cx="436004" cy="357821"/>
              <a:chOff x="2551113" y="4586288"/>
              <a:chExt cx="230188" cy="188912"/>
            </a:xfrm>
            <a:solidFill>
              <a:schemeClr val="bg1"/>
            </a:solidFill>
          </p:grpSpPr>
          <p:sp>
            <p:nvSpPr>
              <p:cNvPr id="38" name="íṩlíḑe"/>
              <p:cNvSpPr/>
              <p:nvPr/>
            </p:nvSpPr>
            <p:spPr bwMode="auto">
              <a:xfrm>
                <a:off x="2732088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9" name="ïŝḻïḑè"/>
              <p:cNvSpPr/>
              <p:nvPr/>
            </p:nvSpPr>
            <p:spPr bwMode="auto">
              <a:xfrm>
                <a:off x="2697163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11"/>
                  </a:cxn>
                  <a:cxn ang="0">
                    <a:pos x="14" y="8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8" y="9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5" y="22"/>
                  </a:cxn>
                  <a:cxn ang="0">
                    <a:pos x="4" y="29"/>
                  </a:cxn>
                  <a:cxn ang="0">
                    <a:pos x="3" y="30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3" y="31"/>
                  </a:cxn>
                  <a:cxn ang="0">
                    <a:pos x="16" y="32"/>
                  </a:cxn>
                  <a:cxn ang="0">
                    <a:pos x="17" y="29"/>
                  </a:cxn>
                </a:cxnLst>
                <a:rect l="0" t="0" r="r" b="b"/>
                <a:pathLst>
                  <a:path w="17" h="33">
                    <a:moveTo>
                      <a:pt x="17" y="29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19"/>
                      <a:pt x="13" y="18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9"/>
                      <a:pt x="14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6"/>
                      <a:pt x="6" y="19"/>
                      <a:pt x="5" y="22"/>
                    </a:cubicBezTo>
                    <a:cubicBezTo>
                      <a:pt x="5" y="24"/>
                      <a:pt x="4" y="26"/>
                      <a:pt x="4" y="29"/>
                    </a:cubicBezTo>
                    <a:cubicBezTo>
                      <a:pt x="4" y="29"/>
                      <a:pt x="3" y="30"/>
                      <a:pt x="3" y="30"/>
                    </a:cubicBezTo>
                    <a:cubicBezTo>
                      <a:pt x="3" y="31"/>
                      <a:pt x="4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3"/>
                      <a:pt x="7" y="32"/>
                      <a:pt x="8" y="3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4" y="33"/>
                      <a:pt x="16" y="32"/>
                    </a:cubicBezTo>
                    <a:cubicBezTo>
                      <a:pt x="17" y="32"/>
                      <a:pt x="17" y="31"/>
                      <a:pt x="17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0" name="iŝľídê"/>
              <p:cNvSpPr/>
              <p:nvPr/>
            </p:nvSpPr>
            <p:spPr bwMode="auto">
              <a:xfrm>
                <a:off x="2565401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1" name="îṩlïďê"/>
              <p:cNvSpPr/>
              <p:nvPr/>
            </p:nvSpPr>
            <p:spPr bwMode="auto">
              <a:xfrm>
                <a:off x="2571751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2" y="11"/>
                  </a:cxn>
                  <a:cxn ang="0">
                    <a:pos x="3" y="8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3" y="4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5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1" y="22"/>
                  </a:cxn>
                  <a:cxn ang="0">
                    <a:pos x="13" y="29"/>
                  </a:cxn>
                  <a:cxn ang="0">
                    <a:pos x="14" y="30"/>
                  </a:cxn>
                  <a:cxn ang="0">
                    <a:pos x="12" y="33"/>
                  </a:cxn>
                  <a:cxn ang="0">
                    <a:pos x="11" y="33"/>
                  </a:cxn>
                  <a:cxn ang="0">
                    <a:pos x="9" y="31"/>
                  </a:cxn>
                  <a:cxn ang="0">
                    <a:pos x="8" y="25"/>
                  </a:cxn>
                  <a:cxn ang="0">
                    <a:pos x="4" y="31"/>
                  </a:cxn>
                  <a:cxn ang="0">
                    <a:pos x="1" y="32"/>
                  </a:cxn>
                  <a:cxn ang="0">
                    <a:pos x="0" y="29"/>
                  </a:cxn>
                </a:cxnLst>
                <a:rect l="0" t="0" r="r" b="b"/>
                <a:pathLst>
                  <a:path w="17" h="33">
                    <a:moveTo>
                      <a:pt x="0" y="29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2"/>
                      <a:pt x="14" y="3"/>
                      <a:pt x="13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6" y="6"/>
                      <a:pt x="16" y="7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6"/>
                      <a:pt x="11" y="19"/>
                      <a:pt x="11" y="22"/>
                    </a:cubicBezTo>
                    <a:cubicBezTo>
                      <a:pt x="12" y="24"/>
                      <a:pt x="13" y="26"/>
                      <a:pt x="13" y="29"/>
                    </a:cubicBezTo>
                    <a:cubicBezTo>
                      <a:pt x="13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2" y="33"/>
                    </a:cubicBezTo>
                    <a:cubicBezTo>
                      <a:pt x="12" y="33"/>
                      <a:pt x="12" y="33"/>
                      <a:pt x="11" y="33"/>
                    </a:cubicBezTo>
                    <a:cubicBezTo>
                      <a:pt x="10" y="33"/>
                      <a:pt x="10" y="32"/>
                      <a:pt x="9" y="3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2" y="33"/>
                      <a:pt x="1" y="32"/>
                    </a:cubicBezTo>
                    <a:cubicBezTo>
                      <a:pt x="0" y="32"/>
                      <a:pt x="0" y="31"/>
                      <a:pt x="0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2" name="işḷíḍé"/>
              <p:cNvSpPr/>
              <p:nvPr/>
            </p:nvSpPr>
            <p:spPr bwMode="auto">
              <a:xfrm>
                <a:off x="2649538" y="4692650"/>
                <a:ext cx="1905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3" name="iśliḋe"/>
              <p:cNvSpPr/>
              <p:nvPr/>
            </p:nvSpPr>
            <p:spPr bwMode="auto">
              <a:xfrm>
                <a:off x="2625726" y="4689475"/>
                <a:ext cx="63500" cy="85725"/>
              </a:xfrm>
              <a:custGeom>
                <a:avLst/>
                <a:gdLst/>
                <a:ahLst/>
                <a:cxnLst>
                  <a:cxn ang="0">
                    <a:pos x="19" y="18"/>
                  </a:cxn>
                  <a:cxn ang="0">
                    <a:pos x="17" y="18"/>
                  </a:cxn>
                  <a:cxn ang="0">
                    <a:pos x="17" y="14"/>
                  </a:cxn>
                  <a:cxn ang="0">
                    <a:pos x="21" y="11"/>
                  </a:cxn>
                  <a:cxn ang="0">
                    <a:pos x="22" y="9"/>
                  </a:cxn>
                  <a:cxn ang="0">
                    <a:pos x="22" y="3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7" y="8"/>
                  </a:cxn>
                  <a:cxn ang="0">
                    <a:pos x="12" y="12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3" y="12"/>
                  </a:cxn>
                  <a:cxn ang="0">
                    <a:pos x="4" y="13"/>
                  </a:cxn>
                  <a:cxn ang="0">
                    <a:pos x="8" y="15"/>
                  </a:cxn>
                  <a:cxn ang="0">
                    <a:pos x="8" y="23"/>
                  </a:cxn>
                  <a:cxn ang="0">
                    <a:pos x="8" y="23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11" y="30"/>
                  </a:cxn>
                  <a:cxn ang="0">
                    <a:pos x="13" y="28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17" y="28"/>
                  </a:cxn>
                  <a:cxn ang="0">
                    <a:pos x="19" y="30"/>
                  </a:cxn>
                  <a:cxn ang="0">
                    <a:pos x="22" y="28"/>
                  </a:cxn>
                  <a:cxn ang="0">
                    <a:pos x="22" y="20"/>
                  </a:cxn>
                  <a:cxn ang="0">
                    <a:pos x="19" y="18"/>
                  </a:cxn>
                </a:cxnLst>
                <a:rect l="0" t="0" r="r" b="b"/>
                <a:pathLst>
                  <a:path w="22" h="30">
                    <a:moveTo>
                      <a:pt x="19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8" y="0"/>
                      <a:pt x="17" y="1"/>
                      <a:pt x="17" y="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3" y="3"/>
                      <a:pt x="2" y="4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29"/>
                      <a:pt x="13" y="2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8" y="30"/>
                      <a:pt x="19" y="30"/>
                    </a:cubicBezTo>
                    <a:cubicBezTo>
                      <a:pt x="21" y="30"/>
                      <a:pt x="22" y="29"/>
                      <a:pt x="22" y="2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1" y="18"/>
                      <a:pt x="1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4" name="îsḷiḑe"/>
              <p:cNvSpPr/>
              <p:nvPr/>
            </p:nvSpPr>
            <p:spPr bwMode="auto">
              <a:xfrm>
                <a:off x="2660651" y="4586288"/>
                <a:ext cx="120650" cy="77787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1" y="49"/>
                  </a:cxn>
                  <a:cxn ang="0">
                    <a:pos x="62" y="25"/>
                  </a:cxn>
                  <a:cxn ang="0">
                    <a:pos x="60" y="39"/>
                  </a:cxn>
                  <a:cxn ang="0">
                    <a:pos x="72" y="29"/>
                  </a:cxn>
                  <a:cxn ang="0">
                    <a:pos x="76" y="3"/>
                  </a:cxn>
                  <a:cxn ang="0">
                    <a:pos x="49" y="0"/>
                  </a:cxn>
                  <a:cxn ang="0">
                    <a:pos x="36" y="9"/>
                  </a:cxn>
                  <a:cxn ang="0">
                    <a:pos x="51" y="10"/>
                  </a:cxn>
                  <a:cxn ang="0">
                    <a:pos x="0" y="49"/>
                  </a:cxn>
                </a:cxnLst>
                <a:rect l="0" t="0" r="r" b="b"/>
                <a:pathLst>
                  <a:path w="76" h="49">
                    <a:moveTo>
                      <a:pt x="0" y="49"/>
                    </a:moveTo>
                    <a:lnTo>
                      <a:pt x="31" y="49"/>
                    </a:lnTo>
                    <a:lnTo>
                      <a:pt x="62" y="25"/>
                    </a:lnTo>
                    <a:lnTo>
                      <a:pt x="60" y="39"/>
                    </a:lnTo>
                    <a:lnTo>
                      <a:pt x="72" y="29"/>
                    </a:lnTo>
                    <a:lnTo>
                      <a:pt x="76" y="3"/>
                    </a:lnTo>
                    <a:lnTo>
                      <a:pt x="49" y="0"/>
                    </a:lnTo>
                    <a:lnTo>
                      <a:pt x="36" y="9"/>
                    </a:lnTo>
                    <a:lnTo>
                      <a:pt x="51" y="1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1" name="íṧliḍê"/>
              <p:cNvSpPr/>
              <p:nvPr/>
            </p:nvSpPr>
            <p:spPr bwMode="auto">
              <a:xfrm>
                <a:off x="2551113" y="4625975"/>
                <a:ext cx="130175" cy="42862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63" y="22"/>
                  </a:cxn>
                  <a:cxn ang="0">
                    <a:pos x="82" y="7"/>
                  </a:cxn>
                  <a:cxn ang="0">
                    <a:pos x="56" y="0"/>
                  </a:cxn>
                  <a:cxn ang="0">
                    <a:pos x="0" y="27"/>
                  </a:cxn>
                  <a:cxn ang="0">
                    <a:pos x="42" y="27"/>
                  </a:cxn>
                  <a:cxn ang="0">
                    <a:pos x="58" y="20"/>
                  </a:cxn>
                </a:cxnLst>
                <a:rect l="0" t="0" r="r" b="b"/>
                <a:pathLst>
                  <a:path w="82" h="27">
                    <a:moveTo>
                      <a:pt x="58" y="20"/>
                    </a:moveTo>
                    <a:lnTo>
                      <a:pt x="63" y="22"/>
                    </a:lnTo>
                    <a:lnTo>
                      <a:pt x="82" y="7"/>
                    </a:lnTo>
                    <a:lnTo>
                      <a:pt x="56" y="0"/>
                    </a:lnTo>
                    <a:lnTo>
                      <a:pt x="0" y="27"/>
                    </a:lnTo>
                    <a:lnTo>
                      <a:pt x="42" y="27"/>
                    </a:lnTo>
                    <a:lnTo>
                      <a:pt x="5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52" name="îsḻïḑé"/>
            <p:cNvGrpSpPr/>
            <p:nvPr/>
          </p:nvGrpSpPr>
          <p:grpSpPr>
            <a:xfrm>
              <a:off x="7207821" y="3598785"/>
              <a:ext cx="361953" cy="408350"/>
              <a:chOff x="5010151" y="4568825"/>
              <a:chExt cx="185737" cy="209550"/>
            </a:xfrm>
            <a:solidFill>
              <a:schemeClr val="bg1"/>
            </a:solidFill>
          </p:grpSpPr>
          <p:sp>
            <p:nvSpPr>
              <p:cNvPr id="53" name="îśļîḍê"/>
              <p:cNvSpPr/>
              <p:nvPr/>
            </p:nvSpPr>
            <p:spPr bwMode="auto">
              <a:xfrm>
                <a:off x="5073651" y="4654550"/>
                <a:ext cx="28575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4" name="iṡļîḋé"/>
              <p:cNvSpPr/>
              <p:nvPr/>
            </p:nvSpPr>
            <p:spPr bwMode="auto">
              <a:xfrm>
                <a:off x="5010151" y="4679950"/>
                <a:ext cx="114300" cy="98425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29" y="9"/>
                  </a:cxn>
                  <a:cxn ang="0">
                    <a:pos x="29" y="8"/>
                  </a:cxn>
                  <a:cxn ang="0">
                    <a:pos x="32" y="8"/>
                  </a:cxn>
                  <a:cxn ang="0">
                    <a:pos x="34" y="3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22" y="1"/>
                  </a:cxn>
                  <a:cxn ang="0">
                    <a:pos x="17" y="3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1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3" y="28"/>
                  </a:cxn>
                  <a:cxn ang="0">
                    <a:pos x="13" y="28"/>
                  </a:cxn>
                  <a:cxn ang="0">
                    <a:pos x="15" y="26"/>
                  </a:cxn>
                  <a:cxn ang="0">
                    <a:pos x="18" y="20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4" y="33"/>
                  </a:cxn>
                  <a:cxn ang="0">
                    <a:pos x="27" y="34"/>
                  </a:cxn>
                  <a:cxn ang="0">
                    <a:pos x="28" y="34"/>
                  </a:cxn>
                  <a:cxn ang="0">
                    <a:pos x="30" y="31"/>
                  </a:cxn>
                  <a:cxn ang="0">
                    <a:pos x="24" y="17"/>
                  </a:cxn>
                  <a:cxn ang="0">
                    <a:pos x="26" y="12"/>
                  </a:cxn>
                  <a:cxn ang="0">
                    <a:pos x="27" y="13"/>
                  </a:cxn>
                  <a:cxn ang="0">
                    <a:pos x="38" y="15"/>
                  </a:cxn>
                  <a:cxn ang="0">
                    <a:pos x="38" y="15"/>
                  </a:cxn>
                  <a:cxn ang="0">
                    <a:pos x="40" y="13"/>
                  </a:cxn>
                  <a:cxn ang="0">
                    <a:pos x="38" y="10"/>
                  </a:cxn>
                </a:cxnLst>
                <a:rect l="0" t="0" r="r" b="b"/>
                <a:pathLst>
                  <a:path w="40" h="34">
                    <a:moveTo>
                      <a:pt x="38" y="10"/>
                    </a:move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6" y="2"/>
                      <a:pt x="25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0"/>
                      <a:pt x="18" y="1"/>
                      <a:pt x="17" y="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5" y="27"/>
                      <a:pt x="15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4"/>
                      <a:pt x="26" y="34"/>
                      <a:pt x="27" y="34"/>
                    </a:cubicBezTo>
                    <a:cubicBezTo>
                      <a:pt x="27" y="34"/>
                      <a:pt x="28" y="34"/>
                      <a:pt x="28" y="34"/>
                    </a:cubicBezTo>
                    <a:cubicBezTo>
                      <a:pt x="29" y="34"/>
                      <a:pt x="30" y="32"/>
                      <a:pt x="30" y="31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3"/>
                      <a:pt x="27" y="13"/>
                      <a:pt x="27" y="13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40" y="14"/>
                      <a:pt x="40" y="13"/>
                    </a:cubicBezTo>
                    <a:cubicBezTo>
                      <a:pt x="40" y="11"/>
                      <a:pt x="39" y="10"/>
                      <a:pt x="3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5" name="íṩliďè"/>
              <p:cNvSpPr/>
              <p:nvPr/>
            </p:nvSpPr>
            <p:spPr bwMode="auto">
              <a:xfrm>
                <a:off x="5119688" y="4689475"/>
                <a:ext cx="11113" cy="142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6" name="iSļiḑê"/>
              <p:cNvSpPr/>
              <p:nvPr/>
            </p:nvSpPr>
            <p:spPr bwMode="auto">
              <a:xfrm>
                <a:off x="5089526" y="4724400"/>
                <a:ext cx="17463" cy="174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5" y="4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7" name="iṥḻïḓe"/>
              <p:cNvSpPr/>
              <p:nvPr/>
            </p:nvSpPr>
            <p:spPr bwMode="auto">
              <a:xfrm>
                <a:off x="5110163" y="4678363"/>
                <a:ext cx="17463" cy="793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4" y="3"/>
                  </a:cxn>
                  <a:cxn ang="0">
                    <a:pos x="5" y="3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cubicBezTo>
                      <a:pt x="6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8" name="íSļïḓe"/>
              <p:cNvSpPr/>
              <p:nvPr/>
            </p:nvSpPr>
            <p:spPr bwMode="auto">
              <a:xfrm>
                <a:off x="5116513" y="4672013"/>
                <a:ext cx="11113" cy="7937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7" y="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9" name="iṡḻíďê"/>
              <p:cNvSpPr/>
              <p:nvPr/>
            </p:nvSpPr>
            <p:spPr bwMode="auto">
              <a:xfrm>
                <a:off x="5084763" y="4568825"/>
                <a:ext cx="111125" cy="109537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3" y="37"/>
                  </a:cxn>
                  <a:cxn ang="0">
                    <a:pos x="4" y="12"/>
                  </a:cxn>
                  <a:cxn ang="0">
                    <a:pos x="21" y="0"/>
                  </a:cxn>
                  <a:cxn ang="0">
                    <a:pos x="28" y="2"/>
                  </a:cxn>
                  <a:cxn ang="0">
                    <a:pos x="37" y="12"/>
                  </a:cxn>
                  <a:cxn ang="0">
                    <a:pos x="37" y="26"/>
                  </a:cxn>
                  <a:cxn ang="0">
                    <a:pos x="20" y="38"/>
                  </a:cxn>
                  <a:cxn ang="0">
                    <a:pos x="21" y="4"/>
                  </a:cxn>
                  <a:cxn ang="0">
                    <a:pos x="8" y="14"/>
                  </a:cxn>
                  <a:cxn ang="0">
                    <a:pos x="15" y="33"/>
                  </a:cxn>
                  <a:cxn ang="0">
                    <a:pos x="20" y="34"/>
                  </a:cxn>
                  <a:cxn ang="0">
                    <a:pos x="33" y="24"/>
                  </a:cxn>
                  <a:cxn ang="0">
                    <a:pos x="34" y="13"/>
                  </a:cxn>
                  <a:cxn ang="0">
                    <a:pos x="26" y="5"/>
                  </a:cxn>
                  <a:cxn ang="0">
                    <a:pos x="21" y="4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cubicBezTo>
                      <a:pt x="18" y="38"/>
                      <a:pt x="15" y="37"/>
                      <a:pt x="13" y="37"/>
                    </a:cubicBezTo>
                    <a:cubicBezTo>
                      <a:pt x="4" y="33"/>
                      <a:pt x="0" y="22"/>
                      <a:pt x="4" y="12"/>
                    </a:cubicBezTo>
                    <a:cubicBezTo>
                      <a:pt x="7" y="5"/>
                      <a:pt x="14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32" y="3"/>
                      <a:pt x="36" y="7"/>
                      <a:pt x="37" y="12"/>
                    </a:cubicBezTo>
                    <a:cubicBezTo>
                      <a:pt x="39" y="16"/>
                      <a:pt x="39" y="21"/>
                      <a:pt x="37" y="26"/>
                    </a:cubicBezTo>
                    <a:cubicBezTo>
                      <a:pt x="34" y="33"/>
                      <a:pt x="27" y="38"/>
                      <a:pt x="20" y="38"/>
                    </a:cubicBezTo>
                    <a:close/>
                    <a:moveTo>
                      <a:pt x="21" y="4"/>
                    </a:moveTo>
                    <a:cubicBezTo>
                      <a:pt x="16" y="4"/>
                      <a:pt x="10" y="8"/>
                      <a:pt x="8" y="14"/>
                    </a:cubicBezTo>
                    <a:cubicBezTo>
                      <a:pt x="4" y="21"/>
                      <a:pt x="8" y="30"/>
                      <a:pt x="15" y="33"/>
                    </a:cubicBezTo>
                    <a:cubicBezTo>
                      <a:pt x="16" y="34"/>
                      <a:pt x="18" y="34"/>
                      <a:pt x="20" y="34"/>
                    </a:cubicBezTo>
                    <a:cubicBezTo>
                      <a:pt x="26" y="34"/>
                      <a:pt x="31" y="30"/>
                      <a:pt x="33" y="24"/>
                    </a:cubicBezTo>
                    <a:cubicBezTo>
                      <a:pt x="35" y="21"/>
                      <a:pt x="35" y="17"/>
                      <a:pt x="34" y="13"/>
                    </a:cubicBezTo>
                    <a:cubicBezTo>
                      <a:pt x="32" y="9"/>
                      <a:pt x="30" y="7"/>
                      <a:pt x="26" y="5"/>
                    </a:cubicBezTo>
                    <a:cubicBezTo>
                      <a:pt x="25" y="4"/>
                      <a:pt x="23" y="4"/>
                      <a:pt x="2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0" name="îsḻiḑe"/>
              <p:cNvSpPr/>
              <p:nvPr/>
            </p:nvSpPr>
            <p:spPr bwMode="auto">
              <a:xfrm>
                <a:off x="5103813" y="4605338"/>
                <a:ext cx="52388" cy="58737"/>
              </a:xfrm>
              <a:custGeom>
                <a:avLst/>
                <a:gdLst/>
                <a:ahLst/>
                <a:cxnLst>
                  <a:cxn ang="0">
                    <a:pos x="13" y="20"/>
                  </a:cxn>
                  <a:cxn ang="0">
                    <a:pos x="8" y="19"/>
                  </a:cxn>
                  <a:cxn ang="0">
                    <a:pos x="2" y="1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11"/>
                  </a:cxn>
                  <a:cxn ang="0">
                    <a:pos x="9" y="16"/>
                  </a:cxn>
                  <a:cxn ang="0">
                    <a:pos x="16" y="16"/>
                  </a:cxn>
                  <a:cxn ang="0">
                    <a:pos x="17" y="17"/>
                  </a:cxn>
                  <a:cxn ang="0">
                    <a:pos x="16" y="19"/>
                  </a:cxn>
                  <a:cxn ang="0">
                    <a:pos x="13" y="20"/>
                  </a:cxn>
                </a:cxnLst>
                <a:rect l="0" t="0" r="r" b="b"/>
                <a:pathLst>
                  <a:path w="18" h="20">
                    <a:moveTo>
                      <a:pt x="13" y="20"/>
                    </a:moveTo>
                    <a:cubicBezTo>
                      <a:pt x="11" y="20"/>
                      <a:pt x="10" y="19"/>
                      <a:pt x="8" y="19"/>
                    </a:cubicBezTo>
                    <a:cubicBezTo>
                      <a:pt x="5" y="17"/>
                      <a:pt x="3" y="15"/>
                      <a:pt x="2" y="11"/>
                    </a:cubicBezTo>
                    <a:cubicBezTo>
                      <a:pt x="0" y="8"/>
                      <a:pt x="0" y="5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3" y="5"/>
                      <a:pt x="3" y="8"/>
                      <a:pt x="4" y="11"/>
                    </a:cubicBezTo>
                    <a:cubicBezTo>
                      <a:pt x="5" y="13"/>
                      <a:pt x="7" y="15"/>
                      <a:pt x="9" y="16"/>
                    </a:cubicBezTo>
                    <a:cubicBezTo>
                      <a:pt x="11" y="17"/>
                      <a:pt x="14" y="17"/>
                      <a:pt x="16" y="16"/>
                    </a:cubicBezTo>
                    <a:cubicBezTo>
                      <a:pt x="16" y="16"/>
                      <a:pt x="17" y="17"/>
                      <a:pt x="17" y="17"/>
                    </a:cubicBezTo>
                    <a:cubicBezTo>
                      <a:pt x="18" y="18"/>
                      <a:pt x="17" y="19"/>
                      <a:pt x="16" y="19"/>
                    </a:cubicBezTo>
                    <a:cubicBezTo>
                      <a:pt x="15" y="19"/>
                      <a:pt x="14" y="20"/>
                      <a:pt x="1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1" name="ïsḻïdè"/>
              <p:cNvSpPr/>
              <p:nvPr/>
            </p:nvSpPr>
            <p:spPr bwMode="auto">
              <a:xfrm>
                <a:off x="5102226" y="4683125"/>
                <a:ext cx="19050" cy="238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2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62" name="îśḻíďé"/>
            <p:cNvGrpSpPr/>
            <p:nvPr/>
          </p:nvGrpSpPr>
          <p:grpSpPr>
            <a:xfrm>
              <a:off x="6734944" y="4994150"/>
              <a:ext cx="315218" cy="400592"/>
              <a:chOff x="3949701" y="4570413"/>
              <a:chExt cx="152400" cy="193675"/>
            </a:xfrm>
            <a:solidFill>
              <a:schemeClr val="bg1"/>
            </a:solidFill>
          </p:grpSpPr>
          <p:sp>
            <p:nvSpPr>
              <p:cNvPr id="63" name="íṥḷîḑê"/>
              <p:cNvSpPr/>
              <p:nvPr/>
            </p:nvSpPr>
            <p:spPr bwMode="auto">
              <a:xfrm>
                <a:off x="4079876" y="4657725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4" name="i$ļíde"/>
              <p:cNvSpPr/>
              <p:nvPr/>
            </p:nvSpPr>
            <p:spPr bwMode="auto">
              <a:xfrm>
                <a:off x="4041776" y="4660900"/>
                <a:ext cx="55563" cy="103187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3" y="2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5" y="9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4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8" y="32"/>
                  </a:cxn>
                </a:cxnLst>
                <a:rect l="0" t="0" r="r" b="b"/>
                <a:pathLst>
                  <a:path w="19" h="36">
                    <a:moveTo>
                      <a:pt x="18" y="3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1" y="7"/>
                      <a:pt x="1" y="8"/>
                    </a:cubicBezTo>
                    <a:cubicBezTo>
                      <a:pt x="0" y="9"/>
                      <a:pt x="1" y="11"/>
                      <a:pt x="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7"/>
                      <a:pt x="7" y="21"/>
                      <a:pt x="6" y="23"/>
                    </a:cubicBezTo>
                    <a:cubicBezTo>
                      <a:pt x="5" y="26"/>
                      <a:pt x="5" y="28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8" y="3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6" y="36"/>
                      <a:pt x="17" y="35"/>
                    </a:cubicBezTo>
                    <a:cubicBezTo>
                      <a:pt x="18" y="34"/>
                      <a:pt x="19" y="33"/>
                      <a:pt x="18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5" name="iṥḷiďè"/>
              <p:cNvSpPr/>
              <p:nvPr/>
            </p:nvSpPr>
            <p:spPr bwMode="auto">
              <a:xfrm>
                <a:off x="3987801" y="4675188"/>
                <a:ext cx="2540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6" name="íṧ1îḑè"/>
              <p:cNvSpPr/>
              <p:nvPr/>
            </p:nvSpPr>
            <p:spPr bwMode="auto">
              <a:xfrm>
                <a:off x="3963988" y="4672013"/>
                <a:ext cx="69850" cy="92075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8" y="19"/>
                  </a:cxn>
                  <a:cxn ang="0">
                    <a:pos x="18" y="15"/>
                  </a:cxn>
                  <a:cxn ang="0">
                    <a:pos x="23" y="11"/>
                  </a:cxn>
                  <a:cxn ang="0">
                    <a:pos x="24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9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12" y="32"/>
                  </a:cxn>
                  <a:cxn ang="0">
                    <a:pos x="14" y="29"/>
                  </a:cxn>
                  <a:cxn ang="0">
                    <a:pos x="14" y="24"/>
                  </a:cxn>
                  <a:cxn ang="0">
                    <a:pos x="19" y="24"/>
                  </a:cxn>
                  <a:cxn ang="0">
                    <a:pos x="19" y="29"/>
                  </a:cxn>
                  <a:cxn ang="0">
                    <a:pos x="21" y="32"/>
                  </a:cxn>
                  <a:cxn ang="0">
                    <a:pos x="23" y="29"/>
                  </a:cxn>
                  <a:cxn ang="0">
                    <a:pos x="23" y="21"/>
                  </a:cxn>
                  <a:cxn ang="0">
                    <a:pos x="21" y="19"/>
                  </a:cxn>
                </a:cxnLst>
                <a:rect l="0" t="0" r="r" b="b"/>
                <a:pathLst>
                  <a:path w="24" h="32">
                    <a:moveTo>
                      <a:pt x="21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4" y="31"/>
                      <a:pt x="14" y="2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0" y="32"/>
                      <a:pt x="21" y="32"/>
                    </a:cubicBezTo>
                    <a:cubicBezTo>
                      <a:pt x="22" y="32"/>
                      <a:pt x="23" y="31"/>
                      <a:pt x="23" y="2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2" y="19"/>
                      <a:pt x="2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7" name="iSḻîďé"/>
              <p:cNvSpPr/>
              <p:nvPr/>
            </p:nvSpPr>
            <p:spPr bwMode="auto">
              <a:xfrm>
                <a:off x="3949701" y="4570413"/>
                <a:ext cx="87313" cy="95250"/>
              </a:xfrm>
              <a:custGeom>
                <a:avLst/>
                <a:gdLst/>
                <a:ahLst/>
                <a:cxnLst>
                  <a:cxn ang="0">
                    <a:pos x="29" y="25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8" y="24"/>
                  </a:cxn>
                  <a:cxn ang="0">
                    <a:pos x="27" y="19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8" y="13"/>
                  </a:cxn>
                  <a:cxn ang="0">
                    <a:pos x="29" y="13"/>
                  </a:cxn>
                  <a:cxn ang="0">
                    <a:pos x="29" y="12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5" y="28"/>
                  </a:cxn>
                  <a:cxn ang="0">
                    <a:pos x="7" y="30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5" y="33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19" y="33"/>
                  </a:cxn>
                  <a:cxn ang="0">
                    <a:pos x="23" y="32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30"/>
                  </a:cxn>
                  <a:cxn ang="0">
                    <a:pos x="29" y="29"/>
                  </a:cxn>
                  <a:cxn ang="0">
                    <a:pos x="30" y="27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14" y="19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0" y="19"/>
                  </a:cxn>
                  <a:cxn ang="0">
                    <a:pos x="14" y="19"/>
                  </a:cxn>
                </a:cxnLst>
                <a:rect l="0" t="0" r="r" b="b"/>
                <a:pathLst>
                  <a:path w="30" h="33">
                    <a:moveTo>
                      <a:pt x="29" y="25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9"/>
                      <a:pt x="29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  <a:moveTo>
                      <a:pt x="14" y="19"/>
                    </a:moveTo>
                    <a:cubicBezTo>
                      <a:pt x="13" y="18"/>
                      <a:pt x="13" y="15"/>
                      <a:pt x="14" y="14"/>
                    </a:cubicBezTo>
                    <a:cubicBezTo>
                      <a:pt x="16" y="13"/>
                      <a:pt x="18" y="13"/>
                      <a:pt x="20" y="14"/>
                    </a:cubicBezTo>
                    <a:cubicBezTo>
                      <a:pt x="21" y="15"/>
                      <a:pt x="21" y="18"/>
                      <a:pt x="20" y="19"/>
                    </a:cubicBezTo>
                    <a:cubicBezTo>
                      <a:pt x="18" y="21"/>
                      <a:pt x="16" y="21"/>
                      <a:pt x="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8" name="iṥ1iḍe"/>
              <p:cNvSpPr/>
              <p:nvPr/>
            </p:nvSpPr>
            <p:spPr bwMode="auto">
              <a:xfrm>
                <a:off x="4033838" y="4594225"/>
                <a:ext cx="57150" cy="6032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18" y="10"/>
                  </a:cxn>
                  <a:cxn ang="0">
                    <a:pos x="20" y="9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7" y="15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</a:cxnLst>
                <a:rect l="0" t="0" r="r" b="b"/>
                <a:pathLst>
                  <a:path w="20" h="21">
                    <a:moveTo>
                      <a:pt x="17" y="15"/>
                    </a:moveTo>
                    <a:cubicBezTo>
                      <a:pt x="17" y="15"/>
                      <a:pt x="17" y="15"/>
                      <a:pt x="17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7" y="15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0" y="13"/>
                      <a:pt x="9" y="13"/>
                      <a:pt x="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69" name="îŝḻiḍe"/>
            <p:cNvGrpSpPr/>
            <p:nvPr/>
          </p:nvGrpSpPr>
          <p:grpSpPr>
            <a:xfrm>
              <a:off x="5247323" y="5292206"/>
              <a:ext cx="237477" cy="456108"/>
              <a:chOff x="4486276" y="4586288"/>
              <a:chExt cx="100012" cy="192087"/>
            </a:xfrm>
            <a:solidFill>
              <a:schemeClr val="bg1"/>
            </a:solidFill>
          </p:grpSpPr>
          <p:sp>
            <p:nvSpPr>
              <p:cNvPr id="70" name="íṣḻïḋé"/>
              <p:cNvSpPr/>
              <p:nvPr/>
            </p:nvSpPr>
            <p:spPr bwMode="auto">
              <a:xfrm>
                <a:off x="4494213" y="4586288"/>
                <a:ext cx="92075" cy="77787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1" y="3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7"/>
                  </a:cxn>
                  <a:cxn ang="0">
                    <a:pos x="5" y="26"/>
                  </a:cxn>
                  <a:cxn ang="0">
                    <a:pos x="6" y="24"/>
                  </a:cxn>
                  <a:cxn ang="0">
                    <a:pos x="7" y="16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14"/>
                  </a:cxn>
                  <a:cxn ang="0">
                    <a:pos x="16" y="17"/>
                  </a:cxn>
                  <a:cxn ang="0">
                    <a:pos x="12" y="22"/>
                  </a:cxn>
                  <a:cxn ang="0">
                    <a:pos x="13" y="25"/>
                  </a:cxn>
                  <a:cxn ang="0">
                    <a:pos x="14" y="25"/>
                  </a:cxn>
                  <a:cxn ang="0">
                    <a:pos x="16" y="25"/>
                  </a:cxn>
                  <a:cxn ang="0">
                    <a:pos x="22" y="17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4" y="2"/>
                  </a:cxn>
                </a:cxnLst>
                <a:rect l="0" t="0" r="r" b="b"/>
                <a:pathLst>
                  <a:path w="32" h="27">
                    <a:moveTo>
                      <a:pt x="24" y="2"/>
                    </a:moveTo>
                    <a:cubicBezTo>
                      <a:pt x="24" y="2"/>
                      <a:pt x="13" y="2"/>
                      <a:pt x="11" y="3"/>
                    </a:cubicBezTo>
                    <a:cubicBezTo>
                      <a:pt x="9" y="3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4" y="10"/>
                      <a:pt x="14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2" y="11"/>
                      <a:pt x="32" y="9"/>
                    </a:cubicBezTo>
                    <a:cubicBezTo>
                      <a:pt x="32" y="6"/>
                      <a:pt x="32" y="3"/>
                      <a:pt x="32" y="2"/>
                    </a:cubicBezTo>
                    <a:cubicBezTo>
                      <a:pt x="32" y="0"/>
                      <a:pt x="30" y="0"/>
                      <a:pt x="30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1" name="i$1îďe"/>
              <p:cNvSpPr/>
              <p:nvPr/>
            </p:nvSpPr>
            <p:spPr bwMode="auto">
              <a:xfrm>
                <a:off x="4486276" y="4689475"/>
                <a:ext cx="88900" cy="8890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8" y="29"/>
                  </a:cxn>
                  <a:cxn ang="0">
                    <a:pos x="16" y="0"/>
                  </a:cxn>
                  <a:cxn ang="0">
                    <a:pos x="22" y="22"/>
                  </a:cxn>
                  <a:cxn ang="0">
                    <a:pos x="18" y="24"/>
                  </a:cxn>
                  <a:cxn ang="0">
                    <a:pos x="17" y="26"/>
                  </a:cxn>
                  <a:cxn ang="0">
                    <a:pos x="16" y="24"/>
                  </a:cxn>
                  <a:cxn ang="0">
                    <a:pos x="12" y="25"/>
                  </a:cxn>
                  <a:cxn ang="0">
                    <a:pos x="10" y="23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7" y="22"/>
                  </a:cxn>
                  <a:cxn ang="0">
                    <a:pos x="19" y="21"/>
                  </a:cxn>
                  <a:cxn ang="0">
                    <a:pos x="19" y="18"/>
                  </a:cxn>
                  <a:cxn ang="0">
                    <a:pos x="17" y="17"/>
                  </a:cxn>
                  <a:cxn ang="0">
                    <a:pos x="13" y="17"/>
                  </a:cxn>
                  <a:cxn ang="0">
                    <a:pos x="9" y="17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3" y="17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3" y="7"/>
                      <a:pt x="0" y="14"/>
                      <a:pt x="2" y="20"/>
                    </a:cubicBezTo>
                    <a:cubicBezTo>
                      <a:pt x="4" y="28"/>
                      <a:pt x="11" y="31"/>
                      <a:pt x="18" y="29"/>
                    </a:cubicBezTo>
                    <a:cubicBezTo>
                      <a:pt x="26" y="27"/>
                      <a:pt x="31" y="21"/>
                      <a:pt x="29" y="13"/>
                    </a:cubicBezTo>
                    <a:cubicBezTo>
                      <a:pt x="27" y="8"/>
                      <a:pt x="21" y="2"/>
                      <a:pt x="16" y="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2" y="21"/>
                      <a:pt x="22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3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5"/>
                      <a:pt x="13" y="25"/>
                      <a:pt x="12" y="25"/>
                    </a:cubicBezTo>
                    <a:cubicBezTo>
                      <a:pt x="11" y="25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7" y="22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6"/>
                      <a:pt x="8" y="16"/>
                      <a:pt x="8" y="16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8"/>
                      <a:pt x="17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6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2" y="16"/>
                      <a:pt x="22" y="16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2" name="íšlîḑe"/>
              <p:cNvSpPr/>
              <p:nvPr/>
            </p:nvSpPr>
            <p:spPr bwMode="auto">
              <a:xfrm>
                <a:off x="4491038" y="4660900"/>
                <a:ext cx="38100" cy="31750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9" y="10"/>
                  </a:cxn>
                  <a:cxn ang="0">
                    <a:pos x="13" y="9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" y="5"/>
                  </a:cxn>
                  <a:cxn ang="0">
                    <a:pos x="5" y="11"/>
                  </a:cxn>
                </a:cxnLst>
                <a:rect l="0" t="0" r="r" b="b"/>
                <a:pathLst>
                  <a:path w="13" h="11">
                    <a:moveTo>
                      <a:pt x="5" y="11"/>
                    </a:moveTo>
                    <a:cubicBezTo>
                      <a:pt x="5" y="11"/>
                      <a:pt x="9" y="10"/>
                      <a:pt x="9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4"/>
                      <a:pt x="13" y="2"/>
                    </a:cubicBezTo>
                    <a:cubicBezTo>
                      <a:pt x="13" y="0"/>
                      <a:pt x="11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3" y="3"/>
                      <a:pt x="0" y="3"/>
                      <a:pt x="1" y="5"/>
                    </a:cubicBezTo>
                    <a:cubicBezTo>
                      <a:pt x="3" y="7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73" name="ïṡľíḋè"/>
            <p:cNvGrpSpPr/>
            <p:nvPr/>
          </p:nvGrpSpPr>
          <p:grpSpPr>
            <a:xfrm>
              <a:off x="6281081" y="2399381"/>
              <a:ext cx="325047" cy="308230"/>
              <a:chOff x="5937251" y="4586288"/>
              <a:chExt cx="184150" cy="174624"/>
            </a:xfrm>
            <a:solidFill>
              <a:schemeClr val="bg1"/>
            </a:solidFill>
          </p:grpSpPr>
          <p:sp>
            <p:nvSpPr>
              <p:cNvPr id="74" name="íŝḻíḑè"/>
              <p:cNvSpPr/>
              <p:nvPr/>
            </p:nvSpPr>
            <p:spPr bwMode="auto">
              <a:xfrm>
                <a:off x="6054726" y="4597400"/>
                <a:ext cx="52388" cy="53975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18" y="19"/>
                  </a:cxn>
                  <a:cxn ang="0">
                    <a:pos x="18" y="18"/>
                  </a:cxn>
                </a:cxnLst>
                <a:rect l="0" t="0" r="r" b="b"/>
                <a:pathLst>
                  <a:path w="18" h="19">
                    <a:moveTo>
                      <a:pt x="18" y="18"/>
                    </a:moveTo>
                    <a:cubicBezTo>
                      <a:pt x="18" y="8"/>
                      <a:pt x="1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8"/>
                      <a:pt x="18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5" name="ïṩliḍè"/>
              <p:cNvSpPr/>
              <p:nvPr/>
            </p:nvSpPr>
            <p:spPr bwMode="auto">
              <a:xfrm>
                <a:off x="6045201" y="4654550"/>
                <a:ext cx="619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1" y="1"/>
                  </a:cxn>
                  <a:cxn ang="0">
                    <a:pos x="21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6" name="iS1îḑe"/>
              <p:cNvSpPr/>
              <p:nvPr/>
            </p:nvSpPr>
            <p:spPr bwMode="auto">
              <a:xfrm>
                <a:off x="6037263" y="4664075"/>
                <a:ext cx="69850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3" y="1"/>
                  </a:cxn>
                  <a:cxn ang="0">
                    <a:pos x="24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4" y="0"/>
                      <a:pt x="24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7" name="îṩļíḍè"/>
              <p:cNvSpPr/>
              <p:nvPr/>
            </p:nvSpPr>
            <p:spPr bwMode="auto">
              <a:xfrm>
                <a:off x="6029326" y="4668838"/>
                <a:ext cx="746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5" y="1"/>
                  </a:cxn>
                  <a:cxn ang="0">
                    <a:pos x="26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6" h="1">
                    <a:moveTo>
                      <a:pt x="0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8" name="íślïḋe"/>
              <p:cNvSpPr/>
              <p:nvPr/>
            </p:nvSpPr>
            <p:spPr bwMode="auto">
              <a:xfrm>
                <a:off x="6019801" y="4678363"/>
                <a:ext cx="777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7" y="1"/>
                  </a:cxn>
                  <a:cxn ang="0">
                    <a:pos x="27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7" h="1">
                    <a:moveTo>
                      <a:pt x="0" y="1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0"/>
                      <a:pt x="27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9" name="íṥ1ïḓê"/>
              <p:cNvSpPr/>
              <p:nvPr/>
            </p:nvSpPr>
            <p:spPr bwMode="auto">
              <a:xfrm>
                <a:off x="6022976" y="4692650"/>
                <a:ext cx="63500" cy="3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0" y="1"/>
                  </a:cxn>
                  <a:cxn ang="0">
                    <a:pos x="22" y="0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0" name="i$1ídê"/>
              <p:cNvSpPr/>
              <p:nvPr/>
            </p:nvSpPr>
            <p:spPr bwMode="auto">
              <a:xfrm>
                <a:off x="6016626" y="4683125"/>
                <a:ext cx="74613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25" y="2"/>
                  </a:cxn>
                  <a:cxn ang="0">
                    <a:pos x="26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2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6" y="1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2" name="ísḷîḑê"/>
              <p:cNvSpPr/>
              <p:nvPr/>
            </p:nvSpPr>
            <p:spPr bwMode="auto">
              <a:xfrm>
                <a:off x="6037263" y="4700588"/>
                <a:ext cx="34925" cy="31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12" y="0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8" y="1"/>
                      <a:pt x="10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3" name="işlïďe"/>
              <p:cNvSpPr/>
              <p:nvPr/>
            </p:nvSpPr>
            <p:spPr bwMode="auto">
              <a:xfrm>
                <a:off x="5988051" y="4586288"/>
                <a:ext cx="133350" cy="12858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2"/>
                  </a:cxn>
                  <a:cxn ang="0">
                    <a:pos x="1" y="28"/>
                  </a:cxn>
                  <a:cxn ang="0">
                    <a:pos x="4" y="27"/>
                  </a:cxn>
                  <a:cxn ang="0">
                    <a:pos x="3" y="22"/>
                  </a:cxn>
                  <a:cxn ang="0">
                    <a:pos x="23" y="3"/>
                  </a:cxn>
                  <a:cxn ang="0">
                    <a:pos x="43" y="22"/>
                  </a:cxn>
                  <a:cxn ang="0">
                    <a:pos x="23" y="42"/>
                  </a:cxn>
                  <a:cxn ang="0">
                    <a:pos x="7" y="34"/>
                  </a:cxn>
                  <a:cxn ang="0">
                    <a:pos x="4" y="35"/>
                  </a:cxn>
                  <a:cxn ang="0">
                    <a:pos x="23" y="45"/>
                  </a:cxn>
                  <a:cxn ang="0">
                    <a:pos x="46" y="22"/>
                  </a:cxn>
                  <a:cxn ang="0">
                    <a:pos x="23" y="0"/>
                  </a:cxn>
                </a:cxnLst>
                <a:rect l="0" t="0" r="r" b="b"/>
                <a:pathLst>
                  <a:path w="46" h="45">
                    <a:moveTo>
                      <a:pt x="23" y="0"/>
                    </a:moveTo>
                    <a:cubicBezTo>
                      <a:pt x="11" y="0"/>
                      <a:pt x="0" y="10"/>
                      <a:pt x="0" y="22"/>
                    </a:cubicBezTo>
                    <a:cubicBezTo>
                      <a:pt x="0" y="24"/>
                      <a:pt x="1" y="26"/>
                      <a:pt x="1" y="28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6"/>
                      <a:pt x="3" y="24"/>
                      <a:pt x="3" y="22"/>
                    </a:cubicBezTo>
                    <a:cubicBezTo>
                      <a:pt x="3" y="12"/>
                      <a:pt x="12" y="3"/>
                      <a:pt x="23" y="3"/>
                    </a:cubicBezTo>
                    <a:cubicBezTo>
                      <a:pt x="34" y="3"/>
                      <a:pt x="43" y="12"/>
                      <a:pt x="43" y="22"/>
                    </a:cubicBezTo>
                    <a:cubicBezTo>
                      <a:pt x="43" y="33"/>
                      <a:pt x="34" y="42"/>
                      <a:pt x="23" y="42"/>
                    </a:cubicBezTo>
                    <a:cubicBezTo>
                      <a:pt x="17" y="42"/>
                      <a:pt x="11" y="39"/>
                      <a:pt x="7" y="34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8" y="41"/>
                      <a:pt x="15" y="45"/>
                      <a:pt x="23" y="45"/>
                    </a:cubicBezTo>
                    <a:cubicBezTo>
                      <a:pt x="36" y="45"/>
                      <a:pt x="46" y="35"/>
                      <a:pt x="46" y="22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4" name="îšlîďe"/>
              <p:cNvSpPr/>
              <p:nvPr/>
            </p:nvSpPr>
            <p:spPr bwMode="auto">
              <a:xfrm>
                <a:off x="5948363" y="4637088"/>
                <a:ext cx="25400" cy="26987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5" name="íSliḓê"/>
              <p:cNvSpPr/>
              <p:nvPr/>
            </p:nvSpPr>
            <p:spPr bwMode="auto">
              <a:xfrm>
                <a:off x="5937251" y="4657725"/>
                <a:ext cx="76200" cy="103187"/>
              </a:xfrm>
              <a:custGeom>
                <a:avLst/>
                <a:gdLst/>
                <a:ahLst/>
                <a:cxnLst>
                  <a:cxn ang="0">
                    <a:pos x="27" y="3"/>
                  </a:cxn>
                  <a:cxn ang="0">
                    <a:pos x="23" y="1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4" y="20"/>
                  </a:cxn>
                  <a:cxn ang="0">
                    <a:pos x="4" y="33"/>
                  </a:cxn>
                  <a:cxn ang="0">
                    <a:pos x="6" y="36"/>
                  </a:cxn>
                  <a:cxn ang="0">
                    <a:pos x="9" y="33"/>
                  </a:cxn>
                  <a:cxn ang="0">
                    <a:pos x="12" y="36"/>
                  </a:cxn>
                  <a:cxn ang="0">
                    <a:pos x="14" y="33"/>
                  </a:cxn>
                  <a:cxn ang="0">
                    <a:pos x="14" y="9"/>
                  </a:cxn>
                  <a:cxn ang="0">
                    <a:pos x="24" y="6"/>
                  </a:cxn>
                  <a:cxn ang="0">
                    <a:pos x="27" y="3"/>
                  </a:cxn>
                </a:cxnLst>
                <a:rect l="0" t="0" r="r" b="b"/>
                <a:pathLst>
                  <a:path w="27" h="36">
                    <a:moveTo>
                      <a:pt x="27" y="3"/>
                    </a:moveTo>
                    <a:cubicBezTo>
                      <a:pt x="26" y="1"/>
                      <a:pt x="25" y="0"/>
                      <a:pt x="23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0" y="5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5"/>
                      <a:pt x="5" y="36"/>
                      <a:pt x="6" y="36"/>
                    </a:cubicBezTo>
                    <a:cubicBezTo>
                      <a:pt x="8" y="36"/>
                      <a:pt x="9" y="35"/>
                      <a:pt x="9" y="33"/>
                    </a:cubicBezTo>
                    <a:cubicBezTo>
                      <a:pt x="9" y="35"/>
                      <a:pt x="10" y="36"/>
                      <a:pt x="12" y="36"/>
                    </a:cubicBezTo>
                    <a:cubicBezTo>
                      <a:pt x="13" y="36"/>
                      <a:pt x="14" y="35"/>
                      <a:pt x="14" y="3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6" y="6"/>
                      <a:pt x="27" y="4"/>
                      <a:pt x="27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3"/>
          <p:cNvSpPr txBox="1">
            <a:spLocks noChangeArrowheads="1"/>
          </p:cNvSpPr>
          <p:nvPr/>
        </p:nvSpPr>
        <p:spPr bwMode="white">
          <a:xfrm>
            <a:off x="689136" y="2812142"/>
            <a:ext cx="4608578" cy="275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内部也是服务</a:t>
            </a:r>
          </a:p>
          <a:p>
            <a:pPr marL="0" marR="0" lvl="0" indent="0" algn="l" defTabSz="914400" rtl="0" eaLnBrk="1" fontAlgn="auto" latinLnBrk="0" hangingPunct="1">
              <a:lnSpc>
                <a:spcPct val="2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8-1=0</a:t>
            </a:r>
          </a:p>
          <a:p>
            <a:pPr marL="0" marR="0" lvl="0" indent="0" algn="l" defTabSz="914400" rtl="0" eaLnBrk="1" fontAlgn="auto" latinLnBrk="0" hangingPunct="1">
              <a:lnSpc>
                <a:spcPct val="2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客户眼中看的是“你们公司”</a:t>
            </a:r>
          </a:p>
          <a:p>
            <a:pPr marL="0" marR="0" lvl="0" indent="0" algn="l" defTabSz="914400" rtl="0" eaLnBrk="1" fontAlgn="auto" latinLnBrk="0" hangingPunct="1">
              <a:lnSpc>
                <a:spcPct val="2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深深的理解帮他人就是帮自己</a:t>
            </a:r>
          </a:p>
          <a:p>
            <a:pPr marL="0" marR="0" lvl="0" indent="0" algn="l" defTabSz="914400" rtl="0" eaLnBrk="1" fontAlgn="auto" latinLnBrk="0" hangingPunct="1">
              <a:lnSpc>
                <a:spcPct val="2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能在一个企业工作一生是一种幸福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6" name="组合 5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84035" y="1218349"/>
            <a:ext cx="7747165" cy="488724"/>
            <a:chOff x="526521" y="1328704"/>
            <a:chExt cx="7747165" cy="488724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7324210" cy="4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从部门沟通的关键词进行改进</a:t>
              </a:r>
            </a:p>
          </p:txBody>
        </p:sp>
        <p:sp>
          <p:nvSpPr>
            <p:cNvPr id="12" name="箭头: 右 11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8573" y="2358602"/>
            <a:ext cx="40930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解决：规范跨部门管理人员的行为</a:t>
            </a:r>
          </a:p>
        </p:txBody>
      </p:sp>
      <p:graphicFrame>
        <p:nvGraphicFramePr>
          <p:cNvPr id="3" name="Group 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901627" y="2150961"/>
          <a:ext cx="6781800" cy="3488690"/>
        </p:xfrm>
        <a:graphic>
          <a:graphicData uri="http://schemas.openxmlformats.org/drawingml/2006/table">
            <a:tbl>
              <a:tblPr/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89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项目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行为范例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评分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全力配合其他部门工作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遇到问题总是在约定的时间内解决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主动承担责任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管理好自己的情绪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遇到问题多为他人着想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2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不得有拖拉行为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35146" y="2571914"/>
            <a:ext cx="3173690" cy="2591455"/>
            <a:chOff x="1135146" y="2571914"/>
            <a:chExt cx="3173690" cy="2591455"/>
          </a:xfrm>
        </p:grpSpPr>
        <p:grpSp>
          <p:nvGrpSpPr>
            <p:cNvPr id="15" name="iṣľïḋé"/>
            <p:cNvGrpSpPr/>
            <p:nvPr/>
          </p:nvGrpSpPr>
          <p:grpSpPr>
            <a:xfrm>
              <a:off x="1135146" y="2571914"/>
              <a:ext cx="2587432" cy="2591455"/>
              <a:chOff x="1422401" y="1758950"/>
              <a:chExt cx="2722034" cy="2726267"/>
            </a:xfrm>
            <a:solidFill>
              <a:srgbClr val="26479B"/>
            </a:solidFill>
          </p:grpSpPr>
          <p:sp>
            <p:nvSpPr>
              <p:cNvPr id="16" name="îşḷîḍe"/>
              <p:cNvSpPr/>
              <p:nvPr/>
            </p:nvSpPr>
            <p:spPr bwMode="auto">
              <a:xfrm>
                <a:off x="1934634" y="2982383"/>
                <a:ext cx="156633" cy="406400"/>
              </a:xfrm>
              <a:custGeom>
                <a:avLst/>
                <a:gdLst/>
                <a:ahLst/>
                <a:cxnLst>
                  <a:cxn ang="0">
                    <a:pos x="97" y="60"/>
                  </a:cxn>
                  <a:cxn ang="0">
                    <a:pos x="86" y="59"/>
                  </a:cxn>
                  <a:cxn ang="0">
                    <a:pos x="88" y="40"/>
                  </a:cxn>
                  <a:cxn ang="0">
                    <a:pos x="66" y="2"/>
                  </a:cxn>
                  <a:cxn ang="0">
                    <a:pos x="63" y="2"/>
                  </a:cxn>
                  <a:cxn ang="0">
                    <a:pos x="34" y="35"/>
                  </a:cxn>
                  <a:cxn ang="0">
                    <a:pos x="32" y="54"/>
                  </a:cxn>
                  <a:cxn ang="0">
                    <a:pos x="21" y="52"/>
                  </a:cxn>
                  <a:cxn ang="0">
                    <a:pos x="0" y="245"/>
                  </a:cxn>
                  <a:cxn ang="0">
                    <a:pos x="76" y="252"/>
                  </a:cxn>
                  <a:cxn ang="0">
                    <a:pos x="97" y="60"/>
                  </a:cxn>
                </a:cxnLst>
                <a:rect l="0" t="0" r="r" b="b"/>
                <a:pathLst>
                  <a:path w="97" h="252">
                    <a:moveTo>
                      <a:pt x="97" y="60"/>
                    </a:moveTo>
                    <a:cubicBezTo>
                      <a:pt x="86" y="59"/>
                      <a:pt x="86" y="59"/>
                      <a:pt x="86" y="59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90" y="20"/>
                      <a:pt x="80" y="3"/>
                      <a:pt x="66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49" y="0"/>
                      <a:pt x="36" y="15"/>
                      <a:pt x="34" y="35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76" y="252"/>
                      <a:pt x="76" y="252"/>
                      <a:pt x="76" y="252"/>
                    </a:cubicBezTo>
                    <a:lnTo>
                      <a:pt x="97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7" name="ïsḻïḑè"/>
              <p:cNvSpPr/>
              <p:nvPr/>
            </p:nvSpPr>
            <p:spPr bwMode="auto">
              <a:xfrm>
                <a:off x="1526118" y="3435350"/>
                <a:ext cx="156633" cy="427567"/>
              </a:xfrm>
              <a:custGeom>
                <a:avLst/>
                <a:gdLst/>
                <a:ahLst/>
                <a:cxnLst>
                  <a:cxn ang="0">
                    <a:pos x="98" y="59"/>
                  </a:cxn>
                  <a:cxn ang="0">
                    <a:pos x="87" y="58"/>
                  </a:cxn>
                  <a:cxn ang="0">
                    <a:pos x="89" y="40"/>
                  </a:cxn>
                  <a:cxn ang="0">
                    <a:pos x="68" y="2"/>
                  </a:cxn>
                  <a:cxn ang="0">
                    <a:pos x="65" y="2"/>
                  </a:cxn>
                  <a:cxn ang="0">
                    <a:pos x="36" y="34"/>
                  </a:cxn>
                  <a:cxn ang="0">
                    <a:pos x="34" y="53"/>
                  </a:cxn>
                  <a:cxn ang="0">
                    <a:pos x="22" y="52"/>
                  </a:cxn>
                  <a:cxn ang="0">
                    <a:pos x="0" y="259"/>
                  </a:cxn>
                  <a:cxn ang="0">
                    <a:pos x="76" y="266"/>
                  </a:cxn>
                  <a:cxn ang="0">
                    <a:pos x="98" y="59"/>
                  </a:cxn>
                </a:cxnLst>
                <a:rect l="0" t="0" r="r" b="b"/>
                <a:pathLst>
                  <a:path w="98" h="266">
                    <a:moveTo>
                      <a:pt x="98" y="59"/>
                    </a:moveTo>
                    <a:cubicBezTo>
                      <a:pt x="87" y="58"/>
                      <a:pt x="87" y="58"/>
                      <a:pt x="87" y="58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91" y="20"/>
                      <a:pt x="82" y="3"/>
                      <a:pt x="68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51" y="0"/>
                      <a:pt x="38" y="15"/>
                      <a:pt x="36" y="3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76" y="266"/>
                      <a:pt x="76" y="266"/>
                      <a:pt x="76" y="266"/>
                    </a:cubicBezTo>
                    <a:lnTo>
                      <a:pt x="98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ïṡ1ïḋè"/>
              <p:cNvSpPr/>
              <p:nvPr/>
            </p:nvSpPr>
            <p:spPr bwMode="auto">
              <a:xfrm>
                <a:off x="1879601" y="3469217"/>
                <a:ext cx="158750" cy="427567"/>
              </a:xfrm>
              <a:custGeom>
                <a:avLst/>
                <a:gdLst/>
                <a:ahLst/>
                <a:cxnLst>
                  <a:cxn ang="0">
                    <a:pos x="99" y="59"/>
                  </a:cxn>
                  <a:cxn ang="0">
                    <a:pos x="88" y="58"/>
                  </a:cxn>
                  <a:cxn ang="0">
                    <a:pos x="90" y="39"/>
                  </a:cxn>
                  <a:cxn ang="0">
                    <a:pos x="68" y="2"/>
                  </a:cxn>
                  <a:cxn ang="0">
                    <a:pos x="66" y="1"/>
                  </a:cxn>
                  <a:cxn ang="0">
                    <a:pos x="36" y="34"/>
                  </a:cxn>
                  <a:cxn ang="0">
                    <a:pos x="34" y="53"/>
                  </a:cxn>
                  <a:cxn ang="0">
                    <a:pos x="23" y="52"/>
                  </a:cxn>
                  <a:cxn ang="0">
                    <a:pos x="0" y="259"/>
                  </a:cxn>
                  <a:cxn ang="0">
                    <a:pos x="77" y="266"/>
                  </a:cxn>
                  <a:cxn ang="0">
                    <a:pos x="99" y="59"/>
                  </a:cxn>
                </a:cxnLst>
                <a:rect l="0" t="0" r="r" b="b"/>
                <a:pathLst>
                  <a:path w="99" h="266">
                    <a:moveTo>
                      <a:pt x="99" y="59"/>
                    </a:moveTo>
                    <a:cubicBezTo>
                      <a:pt x="88" y="58"/>
                      <a:pt x="88" y="58"/>
                      <a:pt x="88" y="58"/>
                    </a:cubicBezTo>
                    <a:cubicBezTo>
                      <a:pt x="90" y="39"/>
                      <a:pt x="90" y="39"/>
                      <a:pt x="90" y="39"/>
                    </a:cubicBezTo>
                    <a:cubicBezTo>
                      <a:pt x="92" y="20"/>
                      <a:pt x="82" y="3"/>
                      <a:pt x="68" y="2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52" y="0"/>
                      <a:pt x="38" y="15"/>
                      <a:pt x="36" y="3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77" y="266"/>
                      <a:pt x="77" y="266"/>
                      <a:pt x="77" y="266"/>
                    </a:cubicBezTo>
                    <a:lnTo>
                      <a:pt x="9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1" name="íṧ1ïḍe"/>
              <p:cNvSpPr/>
              <p:nvPr/>
            </p:nvSpPr>
            <p:spPr bwMode="auto">
              <a:xfrm>
                <a:off x="2044701" y="2133600"/>
                <a:ext cx="127000" cy="306917"/>
              </a:xfrm>
              <a:custGeom>
                <a:avLst/>
                <a:gdLst/>
                <a:ahLst/>
                <a:cxnLst>
                  <a:cxn ang="0">
                    <a:pos x="79" y="49"/>
                  </a:cxn>
                  <a:cxn ang="0">
                    <a:pos x="69" y="48"/>
                  </a:cxn>
                  <a:cxn ang="0">
                    <a:pos x="71" y="32"/>
                  </a:cxn>
                  <a:cxn ang="0">
                    <a:pos x="53" y="1"/>
                  </a:cxn>
                  <a:cxn ang="0">
                    <a:pos x="51" y="1"/>
                  </a:cxn>
                  <a:cxn ang="0">
                    <a:pos x="26" y="28"/>
                  </a:cxn>
                  <a:cxn ang="0">
                    <a:pos x="25" y="44"/>
                  </a:cxn>
                  <a:cxn ang="0">
                    <a:pos x="15" y="43"/>
                  </a:cxn>
                  <a:cxn ang="0">
                    <a:pos x="0" y="185"/>
                  </a:cxn>
                  <a:cxn ang="0">
                    <a:pos x="63" y="191"/>
                  </a:cxn>
                  <a:cxn ang="0">
                    <a:pos x="79" y="49"/>
                  </a:cxn>
                </a:cxnLst>
                <a:rect l="0" t="0" r="r" b="b"/>
                <a:pathLst>
                  <a:path w="79" h="191">
                    <a:moveTo>
                      <a:pt x="79" y="49"/>
                    </a:moveTo>
                    <a:cubicBezTo>
                      <a:pt x="69" y="48"/>
                      <a:pt x="69" y="48"/>
                      <a:pt x="69" y="48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3" y="16"/>
                      <a:pt x="65" y="2"/>
                      <a:pt x="53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39" y="0"/>
                      <a:pt x="28" y="12"/>
                      <a:pt x="26" y="28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63" y="191"/>
                      <a:pt x="63" y="191"/>
                      <a:pt x="63" y="191"/>
                    </a:cubicBezTo>
                    <a:lnTo>
                      <a:pt x="79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2" name="îṩļídê"/>
              <p:cNvSpPr/>
              <p:nvPr/>
            </p:nvSpPr>
            <p:spPr bwMode="auto">
              <a:xfrm>
                <a:off x="1701801" y="3452284"/>
                <a:ext cx="158750" cy="427567"/>
              </a:xfrm>
              <a:custGeom>
                <a:avLst/>
                <a:gdLst/>
                <a:ahLst/>
                <a:cxnLst>
                  <a:cxn ang="0">
                    <a:pos x="99" y="59"/>
                  </a:cxn>
                  <a:cxn ang="0">
                    <a:pos x="88" y="58"/>
                  </a:cxn>
                  <a:cxn ang="0">
                    <a:pos x="90" y="39"/>
                  </a:cxn>
                  <a:cxn ang="0">
                    <a:pos x="68" y="1"/>
                  </a:cxn>
                  <a:cxn ang="0">
                    <a:pos x="65" y="1"/>
                  </a:cxn>
                  <a:cxn ang="0">
                    <a:pos x="36" y="34"/>
                  </a:cxn>
                  <a:cxn ang="0">
                    <a:pos x="34" y="53"/>
                  </a:cxn>
                  <a:cxn ang="0">
                    <a:pos x="23" y="52"/>
                  </a:cxn>
                  <a:cxn ang="0">
                    <a:pos x="0" y="259"/>
                  </a:cxn>
                  <a:cxn ang="0">
                    <a:pos x="76" y="266"/>
                  </a:cxn>
                  <a:cxn ang="0">
                    <a:pos x="99" y="59"/>
                  </a:cxn>
                </a:cxnLst>
                <a:rect l="0" t="0" r="r" b="b"/>
                <a:pathLst>
                  <a:path w="99" h="266">
                    <a:moveTo>
                      <a:pt x="99" y="59"/>
                    </a:moveTo>
                    <a:cubicBezTo>
                      <a:pt x="88" y="58"/>
                      <a:pt x="88" y="58"/>
                      <a:pt x="88" y="58"/>
                    </a:cubicBezTo>
                    <a:cubicBezTo>
                      <a:pt x="90" y="39"/>
                      <a:pt x="90" y="39"/>
                      <a:pt x="90" y="39"/>
                    </a:cubicBezTo>
                    <a:cubicBezTo>
                      <a:pt x="92" y="19"/>
                      <a:pt x="82" y="2"/>
                      <a:pt x="68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51" y="0"/>
                      <a:pt x="38" y="14"/>
                      <a:pt x="36" y="3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76" y="266"/>
                      <a:pt x="76" y="266"/>
                      <a:pt x="76" y="266"/>
                    </a:cubicBezTo>
                    <a:lnTo>
                      <a:pt x="99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3" name="íṥḻïḍé"/>
              <p:cNvSpPr/>
              <p:nvPr/>
            </p:nvSpPr>
            <p:spPr bwMode="auto">
              <a:xfrm>
                <a:off x="1579034" y="2950633"/>
                <a:ext cx="156633" cy="404283"/>
              </a:xfrm>
              <a:custGeom>
                <a:avLst/>
                <a:gdLst/>
                <a:ahLst/>
                <a:cxnLst>
                  <a:cxn ang="0">
                    <a:pos x="97" y="59"/>
                  </a:cxn>
                  <a:cxn ang="0">
                    <a:pos x="86" y="58"/>
                  </a:cxn>
                  <a:cxn ang="0">
                    <a:pos x="88" y="39"/>
                  </a:cxn>
                  <a:cxn ang="0">
                    <a:pos x="66" y="1"/>
                  </a:cxn>
                  <a:cxn ang="0">
                    <a:pos x="64" y="1"/>
                  </a:cxn>
                  <a:cxn ang="0">
                    <a:pos x="34" y="34"/>
                  </a:cxn>
                  <a:cxn ang="0">
                    <a:pos x="32" y="53"/>
                  </a:cxn>
                  <a:cxn ang="0">
                    <a:pos x="21" y="52"/>
                  </a:cxn>
                  <a:cxn ang="0">
                    <a:pos x="0" y="244"/>
                  </a:cxn>
                  <a:cxn ang="0">
                    <a:pos x="76" y="251"/>
                  </a:cxn>
                  <a:cxn ang="0">
                    <a:pos x="97" y="59"/>
                  </a:cxn>
                </a:cxnLst>
                <a:rect l="0" t="0" r="r" b="b"/>
                <a:pathLst>
                  <a:path w="97" h="251">
                    <a:moveTo>
                      <a:pt x="97" y="59"/>
                    </a:moveTo>
                    <a:cubicBezTo>
                      <a:pt x="86" y="58"/>
                      <a:pt x="86" y="58"/>
                      <a:pt x="86" y="58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90" y="19"/>
                      <a:pt x="81" y="2"/>
                      <a:pt x="66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50" y="0"/>
                      <a:pt x="36" y="14"/>
                      <a:pt x="34" y="3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76" y="251"/>
                      <a:pt x="76" y="251"/>
                      <a:pt x="76" y="251"/>
                    </a:cubicBezTo>
                    <a:lnTo>
                      <a:pt x="97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4" name="ïšļïdê"/>
              <p:cNvSpPr/>
              <p:nvPr/>
            </p:nvSpPr>
            <p:spPr bwMode="auto">
              <a:xfrm>
                <a:off x="2190751" y="2146300"/>
                <a:ext cx="127000" cy="309033"/>
              </a:xfrm>
              <a:custGeom>
                <a:avLst/>
                <a:gdLst/>
                <a:ahLst/>
                <a:cxnLst>
                  <a:cxn ang="0">
                    <a:pos x="79" y="49"/>
                  </a:cxn>
                  <a:cxn ang="0">
                    <a:pos x="70" y="49"/>
                  </a:cxn>
                  <a:cxn ang="0">
                    <a:pos x="72" y="33"/>
                  </a:cxn>
                  <a:cxn ang="0">
                    <a:pos x="54" y="1"/>
                  </a:cxn>
                  <a:cxn ang="0">
                    <a:pos x="51" y="1"/>
                  </a:cxn>
                  <a:cxn ang="0">
                    <a:pos x="27" y="29"/>
                  </a:cxn>
                  <a:cxn ang="0">
                    <a:pos x="25" y="44"/>
                  </a:cxn>
                  <a:cxn ang="0">
                    <a:pos x="16" y="43"/>
                  </a:cxn>
                  <a:cxn ang="0">
                    <a:pos x="0" y="186"/>
                  </a:cxn>
                  <a:cxn ang="0">
                    <a:pos x="64" y="192"/>
                  </a:cxn>
                  <a:cxn ang="0">
                    <a:pos x="79" y="49"/>
                  </a:cxn>
                </a:cxnLst>
                <a:rect l="0" t="0" r="r" b="b"/>
                <a:pathLst>
                  <a:path w="79" h="192">
                    <a:moveTo>
                      <a:pt x="79" y="49"/>
                    </a:moveTo>
                    <a:cubicBezTo>
                      <a:pt x="70" y="49"/>
                      <a:pt x="70" y="49"/>
                      <a:pt x="70" y="49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3" y="17"/>
                      <a:pt x="65" y="3"/>
                      <a:pt x="54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0" y="0"/>
                      <a:pt x="29" y="12"/>
                      <a:pt x="27" y="2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64" y="192"/>
                      <a:pt x="64" y="192"/>
                      <a:pt x="64" y="192"/>
                    </a:cubicBezTo>
                    <a:lnTo>
                      <a:pt x="79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5" name="îṡḷîdè"/>
              <p:cNvSpPr/>
              <p:nvPr/>
            </p:nvSpPr>
            <p:spPr bwMode="auto">
              <a:xfrm>
                <a:off x="2057401" y="3486150"/>
                <a:ext cx="158750" cy="427567"/>
              </a:xfrm>
              <a:custGeom>
                <a:avLst/>
                <a:gdLst/>
                <a:ahLst/>
                <a:cxnLst>
                  <a:cxn ang="0">
                    <a:pos x="99" y="60"/>
                  </a:cxn>
                  <a:cxn ang="0">
                    <a:pos x="87" y="59"/>
                  </a:cxn>
                  <a:cxn ang="0">
                    <a:pos x="89" y="40"/>
                  </a:cxn>
                  <a:cxn ang="0">
                    <a:pos x="68" y="2"/>
                  </a:cxn>
                  <a:cxn ang="0">
                    <a:pos x="65" y="2"/>
                  </a:cxn>
                  <a:cxn ang="0">
                    <a:pos x="36" y="35"/>
                  </a:cxn>
                  <a:cxn ang="0">
                    <a:pos x="34" y="54"/>
                  </a:cxn>
                  <a:cxn ang="0">
                    <a:pos x="22" y="53"/>
                  </a:cxn>
                  <a:cxn ang="0">
                    <a:pos x="0" y="259"/>
                  </a:cxn>
                  <a:cxn ang="0">
                    <a:pos x="76" y="267"/>
                  </a:cxn>
                  <a:cxn ang="0">
                    <a:pos x="99" y="60"/>
                  </a:cxn>
                </a:cxnLst>
                <a:rect l="0" t="0" r="r" b="b"/>
                <a:pathLst>
                  <a:path w="99" h="267">
                    <a:moveTo>
                      <a:pt x="99" y="60"/>
                    </a:moveTo>
                    <a:cubicBezTo>
                      <a:pt x="87" y="59"/>
                      <a:pt x="87" y="59"/>
                      <a:pt x="87" y="59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91" y="20"/>
                      <a:pt x="82" y="3"/>
                      <a:pt x="68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51" y="0"/>
                      <a:pt x="38" y="15"/>
                      <a:pt x="36" y="35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76" y="267"/>
                      <a:pt x="76" y="267"/>
                      <a:pt x="76" y="267"/>
                    </a:cubicBezTo>
                    <a:lnTo>
                      <a:pt x="99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6" name="í$ḷíḑè"/>
              <p:cNvSpPr/>
              <p:nvPr/>
            </p:nvSpPr>
            <p:spPr bwMode="auto">
              <a:xfrm>
                <a:off x="1422401" y="3894667"/>
                <a:ext cx="29633" cy="306917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19" y="10"/>
                  </a:cxn>
                  <a:cxn ang="0">
                    <a:pos x="13" y="10"/>
                  </a:cxn>
                </a:cxnLst>
                <a:rect l="0" t="0" r="r" b="b"/>
                <a:pathLst>
                  <a:path w="19" h="191">
                    <a:moveTo>
                      <a:pt x="13" y="10"/>
                    </a:moveTo>
                    <a:cubicBezTo>
                      <a:pt x="7" y="9"/>
                      <a:pt x="2" y="5"/>
                      <a:pt x="0" y="0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19" y="10"/>
                      <a:pt x="19" y="10"/>
                      <a:pt x="19" y="10"/>
                    </a:cubicBezTo>
                    <a:lnTo>
                      <a:pt x="13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7" name="iŝļîdê"/>
              <p:cNvSpPr/>
              <p:nvPr/>
            </p:nvSpPr>
            <p:spPr bwMode="auto">
              <a:xfrm>
                <a:off x="1896534" y="2118783"/>
                <a:ext cx="127000" cy="309033"/>
              </a:xfrm>
              <a:custGeom>
                <a:avLst/>
                <a:gdLst/>
                <a:ahLst/>
                <a:cxnLst>
                  <a:cxn ang="0">
                    <a:pos x="79" y="49"/>
                  </a:cxn>
                  <a:cxn ang="0">
                    <a:pos x="69" y="48"/>
                  </a:cxn>
                  <a:cxn ang="0">
                    <a:pos x="71" y="33"/>
                  </a:cxn>
                  <a:cxn ang="0">
                    <a:pos x="53" y="1"/>
                  </a:cxn>
                  <a:cxn ang="0">
                    <a:pos x="51" y="1"/>
                  </a:cxn>
                  <a:cxn ang="0">
                    <a:pos x="27" y="28"/>
                  </a:cxn>
                  <a:cxn ang="0">
                    <a:pos x="25" y="44"/>
                  </a:cxn>
                  <a:cxn ang="0">
                    <a:pos x="15" y="43"/>
                  </a:cxn>
                  <a:cxn ang="0">
                    <a:pos x="0" y="186"/>
                  </a:cxn>
                  <a:cxn ang="0">
                    <a:pos x="63" y="192"/>
                  </a:cxn>
                  <a:cxn ang="0">
                    <a:pos x="79" y="49"/>
                  </a:cxn>
                </a:cxnLst>
                <a:rect l="0" t="0" r="r" b="b"/>
                <a:pathLst>
                  <a:path w="79" h="192">
                    <a:moveTo>
                      <a:pt x="79" y="49"/>
                    </a:moveTo>
                    <a:cubicBezTo>
                      <a:pt x="69" y="48"/>
                      <a:pt x="69" y="48"/>
                      <a:pt x="69" y="48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3" y="16"/>
                      <a:pt x="65" y="2"/>
                      <a:pt x="53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39" y="0"/>
                      <a:pt x="28" y="12"/>
                      <a:pt x="27" y="28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63" y="192"/>
                      <a:pt x="63" y="192"/>
                      <a:pt x="63" y="192"/>
                    </a:cubicBezTo>
                    <a:lnTo>
                      <a:pt x="79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8" name="îṩ1ïḑê"/>
              <p:cNvSpPr/>
              <p:nvPr/>
            </p:nvSpPr>
            <p:spPr bwMode="auto">
              <a:xfrm>
                <a:off x="1748368" y="2103967"/>
                <a:ext cx="127000" cy="309033"/>
              </a:xfrm>
              <a:custGeom>
                <a:avLst/>
                <a:gdLst/>
                <a:ahLst/>
                <a:cxnLst>
                  <a:cxn ang="0">
                    <a:pos x="79" y="49"/>
                  </a:cxn>
                  <a:cxn ang="0">
                    <a:pos x="70" y="49"/>
                  </a:cxn>
                  <a:cxn ang="0">
                    <a:pos x="71" y="33"/>
                  </a:cxn>
                  <a:cxn ang="0">
                    <a:pos x="53" y="1"/>
                  </a:cxn>
                  <a:cxn ang="0">
                    <a:pos x="51" y="1"/>
                  </a:cxn>
                  <a:cxn ang="0">
                    <a:pos x="27" y="29"/>
                  </a:cxn>
                  <a:cxn ang="0">
                    <a:pos x="25" y="44"/>
                  </a:cxn>
                  <a:cxn ang="0">
                    <a:pos x="16" y="43"/>
                  </a:cxn>
                  <a:cxn ang="0">
                    <a:pos x="0" y="186"/>
                  </a:cxn>
                  <a:cxn ang="0">
                    <a:pos x="64" y="192"/>
                  </a:cxn>
                  <a:cxn ang="0">
                    <a:pos x="79" y="49"/>
                  </a:cxn>
                </a:cxnLst>
                <a:rect l="0" t="0" r="r" b="b"/>
                <a:pathLst>
                  <a:path w="79" h="192">
                    <a:moveTo>
                      <a:pt x="79" y="49"/>
                    </a:moveTo>
                    <a:cubicBezTo>
                      <a:pt x="70" y="49"/>
                      <a:pt x="70" y="49"/>
                      <a:pt x="70" y="49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3" y="17"/>
                      <a:pt x="65" y="3"/>
                      <a:pt x="53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39" y="0"/>
                      <a:pt x="29" y="12"/>
                      <a:pt x="27" y="2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64" y="192"/>
                      <a:pt x="64" y="192"/>
                      <a:pt x="64" y="192"/>
                    </a:cubicBezTo>
                    <a:lnTo>
                      <a:pt x="79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9" name="îSḻíďè"/>
              <p:cNvSpPr/>
              <p:nvPr/>
            </p:nvSpPr>
            <p:spPr bwMode="auto">
              <a:xfrm>
                <a:off x="1809751" y="2506133"/>
                <a:ext cx="154517" cy="381000"/>
              </a:xfrm>
              <a:custGeom>
                <a:avLst/>
                <a:gdLst/>
                <a:ahLst/>
                <a:cxnLst>
                  <a:cxn ang="0">
                    <a:pos x="96" y="59"/>
                  </a:cxn>
                  <a:cxn ang="0">
                    <a:pos x="85" y="58"/>
                  </a:cxn>
                  <a:cxn ang="0">
                    <a:pos x="87" y="39"/>
                  </a:cxn>
                  <a:cxn ang="0">
                    <a:pos x="65" y="1"/>
                  </a:cxn>
                  <a:cxn ang="0">
                    <a:pos x="62" y="1"/>
                  </a:cxn>
                  <a:cxn ang="0">
                    <a:pos x="33" y="34"/>
                  </a:cxn>
                  <a:cxn ang="0">
                    <a:pos x="31" y="53"/>
                  </a:cxn>
                  <a:cxn ang="0">
                    <a:pos x="20" y="52"/>
                  </a:cxn>
                  <a:cxn ang="0">
                    <a:pos x="0" y="230"/>
                  </a:cxn>
                  <a:cxn ang="0">
                    <a:pos x="76" y="237"/>
                  </a:cxn>
                  <a:cxn ang="0">
                    <a:pos x="96" y="59"/>
                  </a:cxn>
                </a:cxnLst>
                <a:rect l="0" t="0" r="r" b="b"/>
                <a:pathLst>
                  <a:path w="96" h="237">
                    <a:moveTo>
                      <a:pt x="96" y="59"/>
                    </a:moveTo>
                    <a:cubicBezTo>
                      <a:pt x="85" y="58"/>
                      <a:pt x="85" y="58"/>
                      <a:pt x="85" y="58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9" y="19"/>
                      <a:pt x="79" y="2"/>
                      <a:pt x="65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48" y="0"/>
                      <a:pt x="35" y="14"/>
                      <a:pt x="33" y="34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76" y="237"/>
                      <a:pt x="76" y="237"/>
                      <a:pt x="76" y="237"/>
                    </a:cubicBezTo>
                    <a:lnTo>
                      <a:pt x="96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0" name="ïśļiḋê"/>
              <p:cNvSpPr/>
              <p:nvPr/>
            </p:nvSpPr>
            <p:spPr bwMode="auto">
              <a:xfrm>
                <a:off x="1987551" y="2520950"/>
                <a:ext cx="152400" cy="383117"/>
              </a:xfrm>
              <a:custGeom>
                <a:avLst/>
                <a:gdLst/>
                <a:ahLst/>
                <a:cxnLst>
                  <a:cxn ang="0">
                    <a:pos x="95" y="59"/>
                  </a:cxn>
                  <a:cxn ang="0">
                    <a:pos x="84" y="58"/>
                  </a:cxn>
                  <a:cxn ang="0">
                    <a:pos x="86" y="39"/>
                  </a:cxn>
                  <a:cxn ang="0">
                    <a:pos x="64" y="2"/>
                  </a:cxn>
                  <a:cxn ang="0">
                    <a:pos x="62" y="1"/>
                  </a:cxn>
                  <a:cxn ang="0">
                    <a:pos x="32" y="34"/>
                  </a:cxn>
                  <a:cxn ang="0">
                    <a:pos x="30" y="53"/>
                  </a:cxn>
                  <a:cxn ang="0">
                    <a:pos x="19" y="52"/>
                  </a:cxn>
                  <a:cxn ang="0">
                    <a:pos x="0" y="231"/>
                  </a:cxn>
                  <a:cxn ang="0">
                    <a:pos x="76" y="238"/>
                  </a:cxn>
                  <a:cxn ang="0">
                    <a:pos x="95" y="59"/>
                  </a:cxn>
                </a:cxnLst>
                <a:rect l="0" t="0" r="r" b="b"/>
                <a:pathLst>
                  <a:path w="95" h="238">
                    <a:moveTo>
                      <a:pt x="95" y="59"/>
                    </a:moveTo>
                    <a:cubicBezTo>
                      <a:pt x="84" y="58"/>
                      <a:pt x="84" y="58"/>
                      <a:pt x="84" y="5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8" y="20"/>
                      <a:pt x="78" y="3"/>
                      <a:pt x="64" y="2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48" y="0"/>
                      <a:pt x="34" y="15"/>
                      <a:pt x="32" y="34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76" y="238"/>
                      <a:pt x="76" y="238"/>
                      <a:pt x="76" y="238"/>
                    </a:cubicBezTo>
                    <a:lnTo>
                      <a:pt x="95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1" name="íSľíďê"/>
              <p:cNvSpPr/>
              <p:nvPr/>
            </p:nvSpPr>
            <p:spPr bwMode="auto">
              <a:xfrm>
                <a:off x="1631951" y="2487083"/>
                <a:ext cx="154517" cy="383117"/>
              </a:xfrm>
              <a:custGeom>
                <a:avLst/>
                <a:gdLst/>
                <a:ahLst/>
                <a:cxnLst>
                  <a:cxn ang="0">
                    <a:pos x="96" y="59"/>
                  </a:cxn>
                  <a:cxn ang="0">
                    <a:pos x="84" y="58"/>
                  </a:cxn>
                  <a:cxn ang="0">
                    <a:pos x="86" y="40"/>
                  </a:cxn>
                  <a:cxn ang="0">
                    <a:pos x="65" y="2"/>
                  </a:cxn>
                  <a:cxn ang="0">
                    <a:pos x="62" y="1"/>
                  </a:cxn>
                  <a:cxn ang="0">
                    <a:pos x="33" y="34"/>
                  </a:cxn>
                  <a:cxn ang="0">
                    <a:pos x="31" y="53"/>
                  </a:cxn>
                  <a:cxn ang="0">
                    <a:pos x="19" y="52"/>
                  </a:cxn>
                  <a:cxn ang="0">
                    <a:pos x="0" y="231"/>
                  </a:cxn>
                  <a:cxn ang="0">
                    <a:pos x="76" y="238"/>
                  </a:cxn>
                  <a:cxn ang="0">
                    <a:pos x="96" y="59"/>
                  </a:cxn>
                </a:cxnLst>
                <a:rect l="0" t="0" r="r" b="b"/>
                <a:pathLst>
                  <a:path w="96" h="238">
                    <a:moveTo>
                      <a:pt x="96" y="59"/>
                    </a:moveTo>
                    <a:cubicBezTo>
                      <a:pt x="84" y="58"/>
                      <a:pt x="84" y="58"/>
                      <a:pt x="84" y="58"/>
                    </a:cubicBezTo>
                    <a:cubicBezTo>
                      <a:pt x="86" y="40"/>
                      <a:pt x="86" y="40"/>
                      <a:pt x="86" y="40"/>
                    </a:cubicBezTo>
                    <a:cubicBezTo>
                      <a:pt x="88" y="20"/>
                      <a:pt x="79" y="3"/>
                      <a:pt x="65" y="2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48" y="0"/>
                      <a:pt x="35" y="15"/>
                      <a:pt x="33" y="34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76" y="238"/>
                      <a:pt x="76" y="238"/>
                      <a:pt x="76" y="238"/>
                    </a:cubicBezTo>
                    <a:lnTo>
                      <a:pt x="96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2" name="iSḻîḓé"/>
              <p:cNvSpPr/>
              <p:nvPr/>
            </p:nvSpPr>
            <p:spPr bwMode="auto">
              <a:xfrm>
                <a:off x="2165351" y="2537883"/>
                <a:ext cx="154517" cy="383117"/>
              </a:xfrm>
              <a:custGeom>
                <a:avLst/>
                <a:gdLst/>
                <a:ahLst/>
                <a:cxnLst>
                  <a:cxn ang="0">
                    <a:pos x="96" y="60"/>
                  </a:cxn>
                  <a:cxn ang="0">
                    <a:pos x="84" y="59"/>
                  </a:cxn>
                  <a:cxn ang="0">
                    <a:pos x="86" y="40"/>
                  </a:cxn>
                  <a:cxn ang="0">
                    <a:pos x="65" y="2"/>
                  </a:cxn>
                  <a:cxn ang="0">
                    <a:pos x="62" y="2"/>
                  </a:cxn>
                  <a:cxn ang="0">
                    <a:pos x="33" y="35"/>
                  </a:cxn>
                  <a:cxn ang="0">
                    <a:pos x="31" y="54"/>
                  </a:cxn>
                  <a:cxn ang="0">
                    <a:pos x="19" y="53"/>
                  </a:cxn>
                  <a:cxn ang="0">
                    <a:pos x="0" y="231"/>
                  </a:cxn>
                  <a:cxn ang="0">
                    <a:pos x="76" y="238"/>
                  </a:cxn>
                  <a:cxn ang="0">
                    <a:pos x="96" y="60"/>
                  </a:cxn>
                </a:cxnLst>
                <a:rect l="0" t="0" r="r" b="b"/>
                <a:pathLst>
                  <a:path w="96" h="238">
                    <a:moveTo>
                      <a:pt x="96" y="60"/>
                    </a:moveTo>
                    <a:cubicBezTo>
                      <a:pt x="84" y="59"/>
                      <a:pt x="84" y="59"/>
                      <a:pt x="84" y="59"/>
                    </a:cubicBezTo>
                    <a:cubicBezTo>
                      <a:pt x="86" y="40"/>
                      <a:pt x="86" y="40"/>
                      <a:pt x="86" y="40"/>
                    </a:cubicBezTo>
                    <a:cubicBezTo>
                      <a:pt x="88" y="20"/>
                      <a:pt x="79" y="3"/>
                      <a:pt x="65" y="2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48" y="0"/>
                      <a:pt x="35" y="15"/>
                      <a:pt x="33" y="35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76" y="238"/>
                      <a:pt x="76" y="238"/>
                      <a:pt x="76" y="238"/>
                    </a:cubicBezTo>
                    <a:lnTo>
                      <a:pt x="96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4" name="i$ḻîḍé"/>
              <p:cNvSpPr/>
              <p:nvPr/>
            </p:nvSpPr>
            <p:spPr bwMode="auto">
              <a:xfrm>
                <a:off x="1756834" y="2967567"/>
                <a:ext cx="156633" cy="404283"/>
              </a:xfrm>
              <a:custGeom>
                <a:avLst/>
                <a:gdLst/>
                <a:ahLst/>
                <a:cxnLst>
                  <a:cxn ang="0">
                    <a:pos x="98" y="59"/>
                  </a:cxn>
                  <a:cxn ang="0">
                    <a:pos x="86" y="58"/>
                  </a:cxn>
                  <a:cxn ang="0">
                    <a:pos x="88" y="39"/>
                  </a:cxn>
                  <a:cxn ang="0">
                    <a:pos x="67" y="2"/>
                  </a:cxn>
                  <a:cxn ang="0">
                    <a:pos x="64" y="1"/>
                  </a:cxn>
                  <a:cxn ang="0">
                    <a:pos x="35" y="34"/>
                  </a:cxn>
                  <a:cxn ang="0">
                    <a:pos x="33" y="53"/>
                  </a:cxn>
                  <a:cxn ang="0">
                    <a:pos x="21" y="52"/>
                  </a:cxn>
                  <a:cxn ang="0">
                    <a:pos x="0" y="245"/>
                  </a:cxn>
                  <a:cxn ang="0">
                    <a:pos x="77" y="252"/>
                  </a:cxn>
                  <a:cxn ang="0">
                    <a:pos x="98" y="59"/>
                  </a:cxn>
                </a:cxnLst>
                <a:rect l="0" t="0" r="r" b="b"/>
                <a:pathLst>
                  <a:path w="98" h="252">
                    <a:moveTo>
                      <a:pt x="98" y="59"/>
                    </a:moveTo>
                    <a:cubicBezTo>
                      <a:pt x="86" y="58"/>
                      <a:pt x="86" y="58"/>
                      <a:pt x="86" y="58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91" y="20"/>
                      <a:pt x="81" y="3"/>
                      <a:pt x="67" y="2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50" y="0"/>
                      <a:pt x="37" y="15"/>
                      <a:pt x="35" y="34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77" y="252"/>
                      <a:pt x="77" y="252"/>
                      <a:pt x="77" y="252"/>
                    </a:cubicBezTo>
                    <a:lnTo>
                      <a:pt x="98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5" name="ïṥḷïdê"/>
              <p:cNvSpPr/>
              <p:nvPr/>
            </p:nvSpPr>
            <p:spPr bwMode="auto">
              <a:xfrm>
                <a:off x="2112434" y="3001433"/>
                <a:ext cx="154517" cy="404283"/>
              </a:xfrm>
              <a:custGeom>
                <a:avLst/>
                <a:gdLst/>
                <a:ahLst/>
                <a:cxnLst>
                  <a:cxn ang="0">
                    <a:pos x="97" y="59"/>
                  </a:cxn>
                  <a:cxn ang="0">
                    <a:pos x="86" y="58"/>
                  </a:cxn>
                  <a:cxn ang="0">
                    <a:pos x="88" y="39"/>
                  </a:cxn>
                  <a:cxn ang="0">
                    <a:pos x="67" y="1"/>
                  </a:cxn>
                  <a:cxn ang="0">
                    <a:pos x="64" y="1"/>
                  </a:cxn>
                  <a:cxn ang="0">
                    <a:pos x="34" y="34"/>
                  </a:cxn>
                  <a:cxn ang="0">
                    <a:pos x="32" y="53"/>
                  </a:cxn>
                  <a:cxn ang="0">
                    <a:pos x="21" y="52"/>
                  </a:cxn>
                  <a:cxn ang="0">
                    <a:pos x="0" y="245"/>
                  </a:cxn>
                  <a:cxn ang="0">
                    <a:pos x="76" y="252"/>
                  </a:cxn>
                  <a:cxn ang="0">
                    <a:pos x="97" y="59"/>
                  </a:cxn>
                </a:cxnLst>
                <a:rect l="0" t="0" r="r" b="b"/>
                <a:pathLst>
                  <a:path w="97" h="252">
                    <a:moveTo>
                      <a:pt x="97" y="59"/>
                    </a:moveTo>
                    <a:cubicBezTo>
                      <a:pt x="86" y="58"/>
                      <a:pt x="86" y="58"/>
                      <a:pt x="86" y="58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90" y="20"/>
                      <a:pt x="81" y="3"/>
                      <a:pt x="67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50" y="0"/>
                      <a:pt x="37" y="15"/>
                      <a:pt x="34" y="3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76" y="252"/>
                      <a:pt x="76" y="252"/>
                      <a:pt x="76" y="252"/>
                    </a:cubicBezTo>
                    <a:lnTo>
                      <a:pt x="97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6" name="íşlíḍè"/>
              <p:cNvSpPr/>
              <p:nvPr/>
            </p:nvSpPr>
            <p:spPr bwMode="auto">
              <a:xfrm>
                <a:off x="1820334" y="3977217"/>
                <a:ext cx="162983" cy="452967"/>
              </a:xfrm>
              <a:custGeom>
                <a:avLst/>
                <a:gdLst/>
                <a:ahLst/>
                <a:cxnLst>
                  <a:cxn ang="0">
                    <a:pos x="101" y="59"/>
                  </a:cxn>
                  <a:cxn ang="0">
                    <a:pos x="90" y="58"/>
                  </a:cxn>
                  <a:cxn ang="0">
                    <a:pos x="92" y="39"/>
                  </a:cxn>
                  <a:cxn ang="0">
                    <a:pos x="70" y="1"/>
                  </a:cxn>
                  <a:cxn ang="0">
                    <a:pos x="67" y="1"/>
                  </a:cxn>
                  <a:cxn ang="0">
                    <a:pos x="38" y="34"/>
                  </a:cxn>
                  <a:cxn ang="0">
                    <a:pos x="36" y="53"/>
                  </a:cxn>
                  <a:cxn ang="0">
                    <a:pos x="25" y="52"/>
                  </a:cxn>
                  <a:cxn ang="0">
                    <a:pos x="0" y="275"/>
                  </a:cxn>
                  <a:cxn ang="0">
                    <a:pos x="77" y="282"/>
                  </a:cxn>
                  <a:cxn ang="0">
                    <a:pos x="101" y="59"/>
                  </a:cxn>
                </a:cxnLst>
                <a:rect l="0" t="0" r="r" b="b"/>
                <a:pathLst>
                  <a:path w="101" h="282">
                    <a:moveTo>
                      <a:pt x="101" y="59"/>
                    </a:moveTo>
                    <a:cubicBezTo>
                      <a:pt x="90" y="58"/>
                      <a:pt x="90" y="58"/>
                      <a:pt x="90" y="58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4" y="20"/>
                      <a:pt x="84" y="3"/>
                      <a:pt x="70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53" y="0"/>
                      <a:pt x="40" y="15"/>
                      <a:pt x="38" y="34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77" y="282"/>
                      <a:pt x="77" y="282"/>
                      <a:pt x="77" y="282"/>
                    </a:cubicBezTo>
                    <a:lnTo>
                      <a:pt x="101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8" name="ïSľîḋe"/>
              <p:cNvSpPr/>
              <p:nvPr/>
            </p:nvSpPr>
            <p:spPr bwMode="auto">
              <a:xfrm>
                <a:off x="1462618" y="4470400"/>
                <a:ext cx="55033" cy="14817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18" y="1"/>
                  </a:cxn>
                  <a:cxn ang="0">
                    <a:pos x="0" y="9"/>
                  </a:cxn>
                  <a:cxn ang="0">
                    <a:pos x="34" y="9"/>
                  </a:cxn>
                  <a:cxn ang="0">
                    <a:pos x="21" y="1"/>
                  </a:cxn>
                </a:cxnLst>
                <a:rect l="0" t="0" r="r" b="b"/>
                <a:pathLst>
                  <a:path w="34" h="9">
                    <a:moveTo>
                      <a:pt x="21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1" y="0"/>
                      <a:pt x="5" y="4"/>
                      <a:pt x="0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1" y="5"/>
                      <a:pt x="26" y="2"/>
                      <a:pt x="2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9" name="íśļíḓé"/>
              <p:cNvSpPr/>
              <p:nvPr/>
            </p:nvSpPr>
            <p:spPr bwMode="auto">
              <a:xfrm>
                <a:off x="2000251" y="3994150"/>
                <a:ext cx="158750" cy="455083"/>
              </a:xfrm>
              <a:custGeom>
                <a:avLst/>
                <a:gdLst/>
                <a:ahLst/>
                <a:cxnLst>
                  <a:cxn ang="0">
                    <a:pos x="100" y="60"/>
                  </a:cxn>
                  <a:cxn ang="0">
                    <a:pos x="89" y="59"/>
                  </a:cxn>
                  <a:cxn ang="0">
                    <a:pos x="91" y="40"/>
                  </a:cxn>
                  <a:cxn ang="0">
                    <a:pos x="69" y="2"/>
                  </a:cxn>
                  <a:cxn ang="0">
                    <a:pos x="67" y="2"/>
                  </a:cxn>
                  <a:cxn ang="0">
                    <a:pos x="37" y="35"/>
                  </a:cxn>
                  <a:cxn ang="0">
                    <a:pos x="35" y="54"/>
                  </a:cxn>
                  <a:cxn ang="0">
                    <a:pos x="24" y="52"/>
                  </a:cxn>
                  <a:cxn ang="0">
                    <a:pos x="0" y="275"/>
                  </a:cxn>
                  <a:cxn ang="0">
                    <a:pos x="76" y="283"/>
                  </a:cxn>
                  <a:cxn ang="0">
                    <a:pos x="100" y="60"/>
                  </a:cxn>
                </a:cxnLst>
                <a:rect l="0" t="0" r="r" b="b"/>
                <a:pathLst>
                  <a:path w="100" h="283">
                    <a:moveTo>
                      <a:pt x="100" y="60"/>
                    </a:moveTo>
                    <a:cubicBezTo>
                      <a:pt x="89" y="59"/>
                      <a:pt x="89" y="59"/>
                      <a:pt x="89" y="59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3" y="20"/>
                      <a:pt x="83" y="3"/>
                      <a:pt x="69" y="2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53" y="0"/>
                      <a:pt x="39" y="15"/>
                      <a:pt x="37" y="35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76" y="283"/>
                      <a:pt x="76" y="283"/>
                      <a:pt x="76" y="283"/>
                    </a:cubicBezTo>
                    <a:lnTo>
                      <a:pt x="100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0" name="ïşliḋé"/>
              <p:cNvSpPr/>
              <p:nvPr/>
            </p:nvSpPr>
            <p:spPr bwMode="auto">
              <a:xfrm>
                <a:off x="1466851" y="3943350"/>
                <a:ext cx="160867" cy="452967"/>
              </a:xfrm>
              <a:custGeom>
                <a:avLst/>
                <a:gdLst/>
                <a:ahLst/>
                <a:cxnLst>
                  <a:cxn ang="0">
                    <a:pos x="100" y="59"/>
                  </a:cxn>
                  <a:cxn ang="0">
                    <a:pos x="89" y="58"/>
                  </a:cxn>
                  <a:cxn ang="0">
                    <a:pos x="91" y="39"/>
                  </a:cxn>
                  <a:cxn ang="0">
                    <a:pos x="69" y="2"/>
                  </a:cxn>
                  <a:cxn ang="0">
                    <a:pos x="67" y="1"/>
                  </a:cxn>
                  <a:cxn ang="0">
                    <a:pos x="37" y="34"/>
                  </a:cxn>
                  <a:cxn ang="0">
                    <a:pos x="35" y="53"/>
                  </a:cxn>
                  <a:cxn ang="0">
                    <a:pos x="24" y="52"/>
                  </a:cxn>
                  <a:cxn ang="0">
                    <a:pos x="0" y="275"/>
                  </a:cxn>
                  <a:cxn ang="0">
                    <a:pos x="76" y="282"/>
                  </a:cxn>
                  <a:cxn ang="0">
                    <a:pos x="100" y="59"/>
                  </a:cxn>
                </a:cxnLst>
                <a:rect l="0" t="0" r="r" b="b"/>
                <a:pathLst>
                  <a:path w="100" h="282">
                    <a:moveTo>
                      <a:pt x="100" y="59"/>
                    </a:moveTo>
                    <a:cubicBezTo>
                      <a:pt x="89" y="58"/>
                      <a:pt x="89" y="58"/>
                      <a:pt x="89" y="58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3" y="20"/>
                      <a:pt x="83" y="3"/>
                      <a:pt x="69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52" y="0"/>
                      <a:pt x="39" y="15"/>
                      <a:pt x="37" y="34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76" y="282"/>
                      <a:pt x="76" y="282"/>
                      <a:pt x="76" y="282"/>
                    </a:cubicBezTo>
                    <a:lnTo>
                      <a:pt x="100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1" name="îsḻïḋé"/>
              <p:cNvSpPr/>
              <p:nvPr/>
            </p:nvSpPr>
            <p:spPr bwMode="auto">
              <a:xfrm>
                <a:off x="1422401" y="1758950"/>
                <a:ext cx="2722034" cy="2726267"/>
              </a:xfrm>
              <a:custGeom>
                <a:avLst/>
                <a:gdLst/>
                <a:ahLst/>
                <a:cxnLst>
                  <a:cxn ang="0">
                    <a:pos x="0" y="313"/>
                  </a:cxn>
                  <a:cxn ang="0">
                    <a:pos x="0" y="1307"/>
                  </a:cxn>
                  <a:cxn ang="0">
                    <a:pos x="17" y="1297"/>
                  </a:cxn>
                  <a:cxn ang="0">
                    <a:pos x="24" y="1297"/>
                  </a:cxn>
                  <a:cxn ang="0">
                    <a:pos x="54" y="1022"/>
                  </a:cxn>
                  <a:cxn ang="0">
                    <a:pos x="47" y="1022"/>
                  </a:cxn>
                  <a:cxn ang="0">
                    <a:pos x="32" y="1001"/>
                  </a:cxn>
                  <a:cxn ang="0">
                    <a:pos x="32" y="999"/>
                  </a:cxn>
                  <a:cxn ang="0">
                    <a:pos x="51" y="981"/>
                  </a:cxn>
                  <a:cxn ang="0">
                    <a:pos x="58" y="981"/>
                  </a:cxn>
                  <a:cxn ang="0">
                    <a:pos x="86" y="721"/>
                  </a:cxn>
                  <a:cxn ang="0">
                    <a:pos x="80" y="720"/>
                  </a:cxn>
                  <a:cxn ang="0">
                    <a:pos x="64" y="699"/>
                  </a:cxn>
                  <a:cxn ang="0">
                    <a:pos x="64" y="697"/>
                  </a:cxn>
                  <a:cxn ang="0">
                    <a:pos x="84" y="679"/>
                  </a:cxn>
                  <a:cxn ang="0">
                    <a:pos x="91" y="680"/>
                  </a:cxn>
                  <a:cxn ang="0">
                    <a:pos x="118" y="433"/>
                  </a:cxn>
                  <a:cxn ang="0">
                    <a:pos x="111" y="433"/>
                  </a:cxn>
                  <a:cxn ang="0">
                    <a:pos x="96" y="411"/>
                  </a:cxn>
                  <a:cxn ang="0">
                    <a:pos x="96" y="410"/>
                  </a:cxn>
                  <a:cxn ang="0">
                    <a:pos x="116" y="392"/>
                  </a:cxn>
                  <a:cxn ang="0">
                    <a:pos x="170" y="397"/>
                  </a:cxn>
                  <a:cxn ang="0">
                    <a:pos x="192" y="198"/>
                  </a:cxn>
                  <a:cxn ang="0">
                    <a:pos x="186" y="197"/>
                  </a:cxn>
                  <a:cxn ang="0">
                    <a:pos x="173" y="180"/>
                  </a:cxn>
                  <a:cxn ang="0">
                    <a:pos x="173" y="178"/>
                  </a:cxn>
                  <a:cxn ang="0">
                    <a:pos x="190" y="163"/>
                  </a:cxn>
                  <a:cxn ang="0">
                    <a:pos x="606" y="203"/>
                  </a:cxn>
                  <a:cxn ang="0">
                    <a:pos x="619" y="220"/>
                  </a:cxn>
                  <a:cxn ang="0">
                    <a:pos x="619" y="222"/>
                  </a:cxn>
                  <a:cxn ang="0">
                    <a:pos x="602" y="236"/>
                  </a:cxn>
                  <a:cxn ang="0">
                    <a:pos x="597" y="236"/>
                  </a:cxn>
                  <a:cxn ang="0">
                    <a:pos x="575" y="435"/>
                  </a:cxn>
                  <a:cxn ang="0">
                    <a:pos x="616" y="439"/>
                  </a:cxn>
                  <a:cxn ang="0">
                    <a:pos x="632" y="460"/>
                  </a:cxn>
                  <a:cxn ang="0">
                    <a:pos x="631" y="462"/>
                  </a:cxn>
                  <a:cxn ang="0">
                    <a:pos x="612" y="480"/>
                  </a:cxn>
                  <a:cxn ang="0">
                    <a:pos x="605" y="479"/>
                  </a:cxn>
                  <a:cxn ang="0">
                    <a:pos x="578" y="726"/>
                  </a:cxn>
                  <a:cxn ang="0">
                    <a:pos x="585" y="727"/>
                  </a:cxn>
                  <a:cxn ang="0">
                    <a:pos x="600" y="748"/>
                  </a:cxn>
                  <a:cxn ang="0">
                    <a:pos x="600" y="749"/>
                  </a:cxn>
                  <a:cxn ang="0">
                    <a:pos x="580" y="767"/>
                  </a:cxn>
                  <a:cxn ang="0">
                    <a:pos x="574" y="767"/>
                  </a:cxn>
                  <a:cxn ang="0">
                    <a:pos x="545" y="1028"/>
                  </a:cxn>
                  <a:cxn ang="0">
                    <a:pos x="552" y="1028"/>
                  </a:cxn>
                  <a:cxn ang="0">
                    <a:pos x="568" y="1049"/>
                  </a:cxn>
                  <a:cxn ang="0">
                    <a:pos x="567" y="1051"/>
                  </a:cxn>
                  <a:cxn ang="0">
                    <a:pos x="548" y="1069"/>
                  </a:cxn>
                  <a:cxn ang="0">
                    <a:pos x="541" y="1068"/>
                  </a:cxn>
                  <a:cxn ang="0">
                    <a:pos x="511" y="1343"/>
                  </a:cxn>
                  <a:cxn ang="0">
                    <a:pos x="518" y="1344"/>
                  </a:cxn>
                  <a:cxn ang="0">
                    <a:pos x="533" y="1365"/>
                  </a:cxn>
                  <a:cxn ang="0">
                    <a:pos x="533" y="1367"/>
                  </a:cxn>
                  <a:cxn ang="0">
                    <a:pos x="513" y="1385"/>
                  </a:cxn>
                  <a:cxn ang="0">
                    <a:pos x="507" y="1384"/>
                  </a:cxn>
                  <a:cxn ang="0">
                    <a:pos x="475" y="1677"/>
                  </a:cxn>
                  <a:cxn ang="0">
                    <a:pos x="491" y="1695"/>
                  </a:cxn>
                  <a:cxn ang="0">
                    <a:pos x="1381" y="1695"/>
                  </a:cxn>
                  <a:cxn ang="0">
                    <a:pos x="1694" y="1381"/>
                  </a:cxn>
                  <a:cxn ang="0">
                    <a:pos x="1694" y="0"/>
                  </a:cxn>
                  <a:cxn ang="0">
                    <a:pos x="313" y="0"/>
                  </a:cxn>
                  <a:cxn ang="0">
                    <a:pos x="0" y="313"/>
                  </a:cxn>
                </a:cxnLst>
                <a:rect l="0" t="0" r="r" b="b"/>
                <a:pathLst>
                  <a:path w="1694" h="1695">
                    <a:moveTo>
                      <a:pt x="0" y="313"/>
                    </a:moveTo>
                    <a:cubicBezTo>
                      <a:pt x="0" y="1307"/>
                      <a:pt x="0" y="1307"/>
                      <a:pt x="0" y="1307"/>
                    </a:cubicBezTo>
                    <a:cubicBezTo>
                      <a:pt x="3" y="1300"/>
                      <a:pt x="10" y="1296"/>
                      <a:pt x="17" y="1297"/>
                    </a:cubicBezTo>
                    <a:cubicBezTo>
                      <a:pt x="24" y="1297"/>
                      <a:pt x="24" y="1297"/>
                      <a:pt x="24" y="1297"/>
                    </a:cubicBezTo>
                    <a:cubicBezTo>
                      <a:pt x="54" y="1022"/>
                      <a:pt x="54" y="1022"/>
                      <a:pt x="54" y="1022"/>
                    </a:cubicBezTo>
                    <a:cubicBezTo>
                      <a:pt x="47" y="1022"/>
                      <a:pt x="47" y="1022"/>
                      <a:pt x="47" y="1022"/>
                    </a:cubicBezTo>
                    <a:cubicBezTo>
                      <a:pt x="37" y="1021"/>
                      <a:pt x="30" y="1011"/>
                      <a:pt x="32" y="1001"/>
                    </a:cubicBezTo>
                    <a:cubicBezTo>
                      <a:pt x="32" y="999"/>
                      <a:pt x="32" y="999"/>
                      <a:pt x="32" y="999"/>
                    </a:cubicBezTo>
                    <a:cubicBezTo>
                      <a:pt x="33" y="988"/>
                      <a:pt x="42" y="980"/>
                      <a:pt x="51" y="981"/>
                    </a:cubicBezTo>
                    <a:cubicBezTo>
                      <a:pt x="58" y="981"/>
                      <a:pt x="58" y="981"/>
                      <a:pt x="58" y="981"/>
                    </a:cubicBezTo>
                    <a:cubicBezTo>
                      <a:pt x="86" y="721"/>
                      <a:pt x="86" y="721"/>
                      <a:pt x="86" y="721"/>
                    </a:cubicBezTo>
                    <a:cubicBezTo>
                      <a:pt x="80" y="720"/>
                      <a:pt x="80" y="720"/>
                      <a:pt x="80" y="720"/>
                    </a:cubicBezTo>
                    <a:cubicBezTo>
                      <a:pt x="70" y="719"/>
                      <a:pt x="63" y="710"/>
                      <a:pt x="64" y="699"/>
                    </a:cubicBezTo>
                    <a:cubicBezTo>
                      <a:pt x="64" y="697"/>
                      <a:pt x="64" y="697"/>
                      <a:pt x="64" y="697"/>
                    </a:cubicBezTo>
                    <a:cubicBezTo>
                      <a:pt x="66" y="686"/>
                      <a:pt x="75" y="678"/>
                      <a:pt x="84" y="679"/>
                    </a:cubicBezTo>
                    <a:cubicBezTo>
                      <a:pt x="91" y="680"/>
                      <a:pt x="91" y="680"/>
                      <a:pt x="91" y="680"/>
                    </a:cubicBezTo>
                    <a:cubicBezTo>
                      <a:pt x="118" y="433"/>
                      <a:pt x="118" y="433"/>
                      <a:pt x="118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01" y="432"/>
                      <a:pt x="94" y="422"/>
                      <a:pt x="96" y="411"/>
                    </a:cubicBezTo>
                    <a:cubicBezTo>
                      <a:pt x="96" y="410"/>
                      <a:pt x="96" y="410"/>
                      <a:pt x="96" y="410"/>
                    </a:cubicBezTo>
                    <a:cubicBezTo>
                      <a:pt x="97" y="399"/>
                      <a:pt x="106" y="391"/>
                      <a:pt x="116" y="392"/>
                    </a:cubicBezTo>
                    <a:cubicBezTo>
                      <a:pt x="170" y="397"/>
                      <a:pt x="170" y="397"/>
                      <a:pt x="170" y="397"/>
                    </a:cubicBezTo>
                    <a:cubicBezTo>
                      <a:pt x="192" y="198"/>
                      <a:pt x="192" y="198"/>
                      <a:pt x="192" y="198"/>
                    </a:cubicBezTo>
                    <a:cubicBezTo>
                      <a:pt x="186" y="197"/>
                      <a:pt x="186" y="197"/>
                      <a:pt x="186" y="197"/>
                    </a:cubicBezTo>
                    <a:cubicBezTo>
                      <a:pt x="178" y="196"/>
                      <a:pt x="172" y="188"/>
                      <a:pt x="173" y="180"/>
                    </a:cubicBezTo>
                    <a:cubicBezTo>
                      <a:pt x="173" y="178"/>
                      <a:pt x="173" y="178"/>
                      <a:pt x="173" y="178"/>
                    </a:cubicBezTo>
                    <a:cubicBezTo>
                      <a:pt x="174" y="169"/>
                      <a:pt x="182" y="162"/>
                      <a:pt x="190" y="163"/>
                    </a:cubicBezTo>
                    <a:cubicBezTo>
                      <a:pt x="606" y="203"/>
                      <a:pt x="606" y="203"/>
                      <a:pt x="606" y="203"/>
                    </a:cubicBezTo>
                    <a:cubicBezTo>
                      <a:pt x="614" y="203"/>
                      <a:pt x="620" y="211"/>
                      <a:pt x="619" y="220"/>
                    </a:cubicBezTo>
                    <a:cubicBezTo>
                      <a:pt x="619" y="222"/>
                      <a:pt x="619" y="222"/>
                      <a:pt x="619" y="222"/>
                    </a:cubicBezTo>
                    <a:cubicBezTo>
                      <a:pt x="618" y="231"/>
                      <a:pt x="610" y="237"/>
                      <a:pt x="602" y="236"/>
                    </a:cubicBezTo>
                    <a:cubicBezTo>
                      <a:pt x="597" y="236"/>
                      <a:pt x="597" y="236"/>
                      <a:pt x="597" y="236"/>
                    </a:cubicBezTo>
                    <a:cubicBezTo>
                      <a:pt x="575" y="435"/>
                      <a:pt x="575" y="435"/>
                      <a:pt x="575" y="435"/>
                    </a:cubicBezTo>
                    <a:cubicBezTo>
                      <a:pt x="616" y="439"/>
                      <a:pt x="616" y="439"/>
                      <a:pt x="616" y="439"/>
                    </a:cubicBezTo>
                    <a:cubicBezTo>
                      <a:pt x="626" y="440"/>
                      <a:pt x="633" y="450"/>
                      <a:pt x="632" y="460"/>
                    </a:cubicBezTo>
                    <a:cubicBezTo>
                      <a:pt x="631" y="462"/>
                      <a:pt x="631" y="462"/>
                      <a:pt x="631" y="462"/>
                    </a:cubicBezTo>
                    <a:cubicBezTo>
                      <a:pt x="630" y="473"/>
                      <a:pt x="621" y="481"/>
                      <a:pt x="612" y="480"/>
                    </a:cubicBezTo>
                    <a:cubicBezTo>
                      <a:pt x="605" y="479"/>
                      <a:pt x="605" y="479"/>
                      <a:pt x="605" y="479"/>
                    </a:cubicBezTo>
                    <a:cubicBezTo>
                      <a:pt x="578" y="726"/>
                      <a:pt x="578" y="726"/>
                      <a:pt x="578" y="726"/>
                    </a:cubicBezTo>
                    <a:cubicBezTo>
                      <a:pt x="585" y="727"/>
                      <a:pt x="585" y="727"/>
                      <a:pt x="585" y="727"/>
                    </a:cubicBezTo>
                    <a:cubicBezTo>
                      <a:pt x="595" y="727"/>
                      <a:pt x="602" y="737"/>
                      <a:pt x="600" y="748"/>
                    </a:cubicBezTo>
                    <a:cubicBezTo>
                      <a:pt x="600" y="749"/>
                      <a:pt x="600" y="749"/>
                      <a:pt x="600" y="749"/>
                    </a:cubicBezTo>
                    <a:cubicBezTo>
                      <a:pt x="599" y="760"/>
                      <a:pt x="590" y="768"/>
                      <a:pt x="580" y="767"/>
                    </a:cubicBezTo>
                    <a:cubicBezTo>
                      <a:pt x="574" y="767"/>
                      <a:pt x="574" y="767"/>
                      <a:pt x="574" y="767"/>
                    </a:cubicBezTo>
                    <a:cubicBezTo>
                      <a:pt x="545" y="1028"/>
                      <a:pt x="545" y="1028"/>
                      <a:pt x="545" y="1028"/>
                    </a:cubicBezTo>
                    <a:cubicBezTo>
                      <a:pt x="552" y="1028"/>
                      <a:pt x="552" y="1028"/>
                      <a:pt x="552" y="1028"/>
                    </a:cubicBezTo>
                    <a:cubicBezTo>
                      <a:pt x="562" y="1029"/>
                      <a:pt x="569" y="1039"/>
                      <a:pt x="568" y="1049"/>
                    </a:cubicBezTo>
                    <a:cubicBezTo>
                      <a:pt x="567" y="1051"/>
                      <a:pt x="567" y="1051"/>
                      <a:pt x="567" y="1051"/>
                    </a:cubicBezTo>
                    <a:cubicBezTo>
                      <a:pt x="566" y="1062"/>
                      <a:pt x="557" y="1070"/>
                      <a:pt x="548" y="1069"/>
                    </a:cubicBezTo>
                    <a:cubicBezTo>
                      <a:pt x="541" y="1068"/>
                      <a:pt x="541" y="1068"/>
                      <a:pt x="541" y="1068"/>
                    </a:cubicBezTo>
                    <a:cubicBezTo>
                      <a:pt x="511" y="1343"/>
                      <a:pt x="511" y="1343"/>
                      <a:pt x="511" y="1343"/>
                    </a:cubicBezTo>
                    <a:cubicBezTo>
                      <a:pt x="518" y="1344"/>
                      <a:pt x="518" y="1344"/>
                      <a:pt x="518" y="1344"/>
                    </a:cubicBezTo>
                    <a:cubicBezTo>
                      <a:pt x="527" y="1345"/>
                      <a:pt x="534" y="1354"/>
                      <a:pt x="533" y="1365"/>
                    </a:cubicBezTo>
                    <a:cubicBezTo>
                      <a:pt x="533" y="1367"/>
                      <a:pt x="533" y="1367"/>
                      <a:pt x="533" y="1367"/>
                    </a:cubicBezTo>
                    <a:cubicBezTo>
                      <a:pt x="532" y="1378"/>
                      <a:pt x="523" y="1386"/>
                      <a:pt x="513" y="1385"/>
                    </a:cubicBezTo>
                    <a:cubicBezTo>
                      <a:pt x="507" y="1384"/>
                      <a:pt x="507" y="1384"/>
                      <a:pt x="507" y="1384"/>
                    </a:cubicBezTo>
                    <a:cubicBezTo>
                      <a:pt x="475" y="1677"/>
                      <a:pt x="475" y="1677"/>
                      <a:pt x="475" y="1677"/>
                    </a:cubicBezTo>
                    <a:cubicBezTo>
                      <a:pt x="482" y="1681"/>
                      <a:pt x="488" y="1687"/>
                      <a:pt x="491" y="1695"/>
                    </a:cubicBezTo>
                    <a:cubicBezTo>
                      <a:pt x="1381" y="1695"/>
                      <a:pt x="1381" y="1695"/>
                      <a:pt x="1381" y="1695"/>
                    </a:cubicBezTo>
                    <a:cubicBezTo>
                      <a:pt x="1554" y="1695"/>
                      <a:pt x="1694" y="1554"/>
                      <a:pt x="1694" y="1381"/>
                    </a:cubicBezTo>
                    <a:cubicBezTo>
                      <a:pt x="1694" y="0"/>
                      <a:pt x="1694" y="0"/>
                      <a:pt x="1694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140" y="0"/>
                      <a:pt x="0" y="140"/>
                      <a:pt x="0" y="3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2" name="iṥḻíḓe"/>
              <p:cNvSpPr/>
              <p:nvPr/>
            </p:nvSpPr>
            <p:spPr bwMode="auto">
              <a:xfrm>
                <a:off x="1644651" y="3960284"/>
                <a:ext cx="160867" cy="455083"/>
              </a:xfrm>
              <a:custGeom>
                <a:avLst/>
                <a:gdLst/>
                <a:ahLst/>
                <a:cxnLst>
                  <a:cxn ang="0">
                    <a:pos x="101" y="60"/>
                  </a:cxn>
                  <a:cxn ang="0">
                    <a:pos x="89" y="59"/>
                  </a:cxn>
                  <a:cxn ang="0">
                    <a:pos x="91" y="40"/>
                  </a:cxn>
                  <a:cxn ang="0">
                    <a:pos x="70" y="2"/>
                  </a:cxn>
                  <a:cxn ang="0">
                    <a:pos x="67" y="2"/>
                  </a:cxn>
                  <a:cxn ang="0">
                    <a:pos x="38" y="35"/>
                  </a:cxn>
                  <a:cxn ang="0">
                    <a:pos x="36" y="54"/>
                  </a:cxn>
                  <a:cxn ang="0">
                    <a:pos x="24" y="53"/>
                  </a:cxn>
                  <a:cxn ang="0">
                    <a:pos x="0" y="275"/>
                  </a:cxn>
                  <a:cxn ang="0">
                    <a:pos x="76" y="283"/>
                  </a:cxn>
                  <a:cxn ang="0">
                    <a:pos x="101" y="60"/>
                  </a:cxn>
                </a:cxnLst>
                <a:rect l="0" t="0" r="r" b="b"/>
                <a:pathLst>
                  <a:path w="101" h="283">
                    <a:moveTo>
                      <a:pt x="101" y="60"/>
                    </a:moveTo>
                    <a:cubicBezTo>
                      <a:pt x="89" y="59"/>
                      <a:pt x="89" y="59"/>
                      <a:pt x="89" y="59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3" y="20"/>
                      <a:pt x="84" y="3"/>
                      <a:pt x="70" y="2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53" y="0"/>
                      <a:pt x="40" y="15"/>
                      <a:pt x="38" y="35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76" y="283"/>
                      <a:pt x="76" y="283"/>
                      <a:pt x="76" y="283"/>
                    </a:cubicBezTo>
                    <a:lnTo>
                      <a:pt x="101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9" name="TextBox 61"/>
            <p:cNvSpPr txBox="1"/>
            <p:nvPr/>
          </p:nvSpPr>
          <p:spPr>
            <a:xfrm>
              <a:off x="2195021" y="3336845"/>
              <a:ext cx="2113815" cy="12499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专业说服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利益点说服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针对问题点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31636" y="2521613"/>
            <a:ext cx="2953955" cy="2589444"/>
            <a:chOff x="4831636" y="2521613"/>
            <a:chExt cx="2953955" cy="2589444"/>
          </a:xfrm>
        </p:grpSpPr>
        <p:grpSp>
          <p:nvGrpSpPr>
            <p:cNvPr id="43" name="íṧľïḋè"/>
            <p:cNvGrpSpPr/>
            <p:nvPr/>
          </p:nvGrpSpPr>
          <p:grpSpPr>
            <a:xfrm>
              <a:off x="4831636" y="2521613"/>
              <a:ext cx="2589443" cy="2589444"/>
              <a:chOff x="4770968" y="1699683"/>
              <a:chExt cx="2724150" cy="2724151"/>
            </a:xfrm>
            <a:solidFill>
              <a:srgbClr val="26479B"/>
            </a:solidFill>
          </p:grpSpPr>
          <p:sp>
            <p:nvSpPr>
              <p:cNvPr id="44" name="iṥḻïḋe"/>
              <p:cNvSpPr/>
              <p:nvPr/>
            </p:nvSpPr>
            <p:spPr bwMode="auto">
              <a:xfrm>
                <a:off x="4770968" y="1699683"/>
                <a:ext cx="2724150" cy="2724150"/>
              </a:xfrm>
              <a:custGeom>
                <a:avLst/>
                <a:gdLst/>
                <a:ahLst/>
                <a:cxnLst>
                  <a:cxn ang="0">
                    <a:pos x="0" y="313"/>
                  </a:cxn>
                  <a:cxn ang="0">
                    <a:pos x="0" y="1526"/>
                  </a:cxn>
                  <a:cxn ang="0">
                    <a:pos x="49" y="1392"/>
                  </a:cxn>
                  <a:cxn ang="0">
                    <a:pos x="77" y="1373"/>
                  </a:cxn>
                  <a:cxn ang="0">
                    <a:pos x="414" y="1373"/>
                  </a:cxn>
                  <a:cxn ang="0">
                    <a:pos x="441" y="1392"/>
                  </a:cxn>
                  <a:cxn ang="0">
                    <a:pos x="566" y="1694"/>
                  </a:cxn>
                  <a:cxn ang="0">
                    <a:pos x="1382" y="1694"/>
                  </a:cxn>
                  <a:cxn ang="0">
                    <a:pos x="1695" y="1381"/>
                  </a:cxn>
                  <a:cxn ang="0">
                    <a:pos x="1695" y="0"/>
                  </a:cxn>
                  <a:cxn ang="0">
                    <a:pos x="314" y="0"/>
                  </a:cxn>
                  <a:cxn ang="0">
                    <a:pos x="0" y="313"/>
                  </a:cxn>
                  <a:cxn ang="0">
                    <a:pos x="205" y="332"/>
                  </a:cxn>
                  <a:cxn ang="0">
                    <a:pos x="228" y="304"/>
                  </a:cxn>
                  <a:cxn ang="0">
                    <a:pos x="227" y="297"/>
                  </a:cxn>
                  <a:cxn ang="0">
                    <a:pos x="244" y="104"/>
                  </a:cxn>
                  <a:cxn ang="0">
                    <a:pos x="247" y="104"/>
                  </a:cxn>
                  <a:cxn ang="0">
                    <a:pos x="264" y="297"/>
                  </a:cxn>
                  <a:cxn ang="0">
                    <a:pos x="263" y="304"/>
                  </a:cxn>
                  <a:cxn ang="0">
                    <a:pos x="286" y="332"/>
                  </a:cxn>
                  <a:cxn ang="0">
                    <a:pos x="270" y="352"/>
                  </a:cxn>
                  <a:cxn ang="0">
                    <a:pos x="221" y="352"/>
                  </a:cxn>
                  <a:cxn ang="0">
                    <a:pos x="205" y="332"/>
                  </a:cxn>
                  <a:cxn ang="0">
                    <a:pos x="218" y="360"/>
                  </a:cxn>
                  <a:cxn ang="0">
                    <a:pos x="273" y="360"/>
                  </a:cxn>
                  <a:cxn ang="0">
                    <a:pos x="293" y="379"/>
                  </a:cxn>
                  <a:cxn ang="0">
                    <a:pos x="273" y="399"/>
                  </a:cxn>
                  <a:cxn ang="0">
                    <a:pos x="218" y="399"/>
                  </a:cxn>
                  <a:cxn ang="0">
                    <a:pos x="197" y="379"/>
                  </a:cxn>
                  <a:cxn ang="0">
                    <a:pos x="218" y="360"/>
                  </a:cxn>
                  <a:cxn ang="0">
                    <a:pos x="351" y="1059"/>
                  </a:cxn>
                  <a:cxn ang="0">
                    <a:pos x="415" y="1307"/>
                  </a:cxn>
                  <a:cxn ang="0">
                    <a:pos x="400" y="1327"/>
                  </a:cxn>
                  <a:cxn ang="0">
                    <a:pos x="91" y="1327"/>
                  </a:cxn>
                  <a:cxn ang="0">
                    <a:pos x="76" y="1307"/>
                  </a:cxn>
                  <a:cxn ang="0">
                    <a:pos x="140" y="1059"/>
                  </a:cxn>
                  <a:cxn ang="0">
                    <a:pos x="165" y="1038"/>
                  </a:cxn>
                  <a:cxn ang="0">
                    <a:pos x="326" y="1038"/>
                  </a:cxn>
                  <a:cxn ang="0">
                    <a:pos x="351" y="1059"/>
                  </a:cxn>
                  <a:cxn ang="0">
                    <a:pos x="315" y="980"/>
                  </a:cxn>
                  <a:cxn ang="0">
                    <a:pos x="176" y="980"/>
                  </a:cxn>
                  <a:cxn ang="0">
                    <a:pos x="159" y="959"/>
                  </a:cxn>
                  <a:cxn ang="0">
                    <a:pos x="217" y="430"/>
                  </a:cxn>
                  <a:cxn ang="0">
                    <a:pos x="239" y="410"/>
                  </a:cxn>
                  <a:cxn ang="0">
                    <a:pos x="252" y="410"/>
                  </a:cxn>
                  <a:cxn ang="0">
                    <a:pos x="274" y="430"/>
                  </a:cxn>
                  <a:cxn ang="0">
                    <a:pos x="332" y="959"/>
                  </a:cxn>
                  <a:cxn ang="0">
                    <a:pos x="315" y="980"/>
                  </a:cxn>
                </a:cxnLst>
                <a:rect l="0" t="0" r="r" b="b"/>
                <a:pathLst>
                  <a:path w="1695" h="1694">
                    <a:moveTo>
                      <a:pt x="0" y="313"/>
                    </a:moveTo>
                    <a:cubicBezTo>
                      <a:pt x="0" y="1526"/>
                      <a:pt x="0" y="1526"/>
                      <a:pt x="0" y="1526"/>
                    </a:cubicBezTo>
                    <a:cubicBezTo>
                      <a:pt x="18" y="1483"/>
                      <a:pt x="34" y="1438"/>
                      <a:pt x="49" y="1392"/>
                    </a:cubicBezTo>
                    <a:cubicBezTo>
                      <a:pt x="53" y="1381"/>
                      <a:pt x="65" y="1373"/>
                      <a:pt x="77" y="1373"/>
                    </a:cubicBezTo>
                    <a:cubicBezTo>
                      <a:pt x="414" y="1373"/>
                      <a:pt x="414" y="1373"/>
                      <a:pt x="414" y="1373"/>
                    </a:cubicBezTo>
                    <a:cubicBezTo>
                      <a:pt x="426" y="1373"/>
                      <a:pt x="438" y="1381"/>
                      <a:pt x="441" y="1392"/>
                    </a:cubicBezTo>
                    <a:cubicBezTo>
                      <a:pt x="478" y="1501"/>
                      <a:pt x="520" y="1603"/>
                      <a:pt x="566" y="1694"/>
                    </a:cubicBezTo>
                    <a:cubicBezTo>
                      <a:pt x="1382" y="1694"/>
                      <a:pt x="1382" y="1694"/>
                      <a:pt x="1382" y="1694"/>
                    </a:cubicBezTo>
                    <a:cubicBezTo>
                      <a:pt x="1555" y="1694"/>
                      <a:pt x="1695" y="1554"/>
                      <a:pt x="1695" y="1381"/>
                    </a:cubicBezTo>
                    <a:cubicBezTo>
                      <a:pt x="1695" y="0"/>
                      <a:pt x="1695" y="0"/>
                      <a:pt x="1695" y="0"/>
                    </a:cubicBezTo>
                    <a:cubicBezTo>
                      <a:pt x="314" y="0"/>
                      <a:pt x="314" y="0"/>
                      <a:pt x="314" y="0"/>
                    </a:cubicBezTo>
                    <a:cubicBezTo>
                      <a:pt x="141" y="0"/>
                      <a:pt x="0" y="140"/>
                      <a:pt x="0" y="313"/>
                    </a:cubicBezTo>
                    <a:close/>
                    <a:moveTo>
                      <a:pt x="205" y="332"/>
                    </a:moveTo>
                    <a:cubicBezTo>
                      <a:pt x="210" y="319"/>
                      <a:pt x="218" y="310"/>
                      <a:pt x="228" y="304"/>
                    </a:cubicBezTo>
                    <a:cubicBezTo>
                      <a:pt x="227" y="302"/>
                      <a:pt x="227" y="299"/>
                      <a:pt x="227" y="297"/>
                    </a:cubicBezTo>
                    <a:cubicBezTo>
                      <a:pt x="244" y="104"/>
                      <a:pt x="244" y="104"/>
                      <a:pt x="244" y="104"/>
                    </a:cubicBezTo>
                    <a:cubicBezTo>
                      <a:pt x="245" y="93"/>
                      <a:pt x="246" y="93"/>
                      <a:pt x="247" y="104"/>
                    </a:cubicBezTo>
                    <a:cubicBezTo>
                      <a:pt x="264" y="297"/>
                      <a:pt x="264" y="297"/>
                      <a:pt x="264" y="297"/>
                    </a:cubicBezTo>
                    <a:cubicBezTo>
                      <a:pt x="264" y="299"/>
                      <a:pt x="264" y="302"/>
                      <a:pt x="263" y="304"/>
                    </a:cubicBezTo>
                    <a:cubicBezTo>
                      <a:pt x="273" y="310"/>
                      <a:pt x="281" y="319"/>
                      <a:pt x="286" y="332"/>
                    </a:cubicBezTo>
                    <a:cubicBezTo>
                      <a:pt x="290" y="343"/>
                      <a:pt x="282" y="352"/>
                      <a:pt x="270" y="352"/>
                    </a:cubicBezTo>
                    <a:cubicBezTo>
                      <a:pt x="221" y="352"/>
                      <a:pt x="221" y="352"/>
                      <a:pt x="221" y="352"/>
                    </a:cubicBezTo>
                    <a:cubicBezTo>
                      <a:pt x="209" y="352"/>
                      <a:pt x="201" y="343"/>
                      <a:pt x="205" y="332"/>
                    </a:cubicBezTo>
                    <a:close/>
                    <a:moveTo>
                      <a:pt x="218" y="360"/>
                    </a:moveTo>
                    <a:cubicBezTo>
                      <a:pt x="273" y="360"/>
                      <a:pt x="273" y="360"/>
                      <a:pt x="273" y="360"/>
                    </a:cubicBezTo>
                    <a:cubicBezTo>
                      <a:pt x="284" y="360"/>
                      <a:pt x="293" y="368"/>
                      <a:pt x="293" y="379"/>
                    </a:cubicBezTo>
                    <a:cubicBezTo>
                      <a:pt x="293" y="390"/>
                      <a:pt x="284" y="399"/>
                      <a:pt x="273" y="399"/>
                    </a:cubicBezTo>
                    <a:cubicBezTo>
                      <a:pt x="218" y="399"/>
                      <a:pt x="218" y="399"/>
                      <a:pt x="218" y="399"/>
                    </a:cubicBezTo>
                    <a:cubicBezTo>
                      <a:pt x="207" y="399"/>
                      <a:pt x="197" y="390"/>
                      <a:pt x="197" y="379"/>
                    </a:cubicBezTo>
                    <a:cubicBezTo>
                      <a:pt x="197" y="368"/>
                      <a:pt x="207" y="360"/>
                      <a:pt x="218" y="360"/>
                    </a:cubicBezTo>
                    <a:close/>
                    <a:moveTo>
                      <a:pt x="351" y="1059"/>
                    </a:moveTo>
                    <a:cubicBezTo>
                      <a:pt x="369" y="1145"/>
                      <a:pt x="391" y="1228"/>
                      <a:pt x="415" y="1307"/>
                    </a:cubicBezTo>
                    <a:cubicBezTo>
                      <a:pt x="418" y="1318"/>
                      <a:pt x="411" y="1327"/>
                      <a:pt x="400" y="1327"/>
                    </a:cubicBezTo>
                    <a:cubicBezTo>
                      <a:pt x="91" y="1327"/>
                      <a:pt x="91" y="1327"/>
                      <a:pt x="91" y="1327"/>
                    </a:cubicBezTo>
                    <a:cubicBezTo>
                      <a:pt x="79" y="1327"/>
                      <a:pt x="73" y="1318"/>
                      <a:pt x="76" y="1307"/>
                    </a:cubicBezTo>
                    <a:cubicBezTo>
                      <a:pt x="100" y="1228"/>
                      <a:pt x="121" y="1145"/>
                      <a:pt x="140" y="1059"/>
                    </a:cubicBezTo>
                    <a:cubicBezTo>
                      <a:pt x="142" y="1047"/>
                      <a:pt x="153" y="1038"/>
                      <a:pt x="165" y="1038"/>
                    </a:cubicBezTo>
                    <a:cubicBezTo>
                      <a:pt x="326" y="1038"/>
                      <a:pt x="326" y="1038"/>
                      <a:pt x="326" y="1038"/>
                    </a:cubicBezTo>
                    <a:cubicBezTo>
                      <a:pt x="337" y="1038"/>
                      <a:pt x="349" y="1047"/>
                      <a:pt x="351" y="1059"/>
                    </a:cubicBezTo>
                    <a:close/>
                    <a:moveTo>
                      <a:pt x="315" y="980"/>
                    </a:moveTo>
                    <a:cubicBezTo>
                      <a:pt x="176" y="980"/>
                      <a:pt x="176" y="980"/>
                      <a:pt x="176" y="980"/>
                    </a:cubicBezTo>
                    <a:cubicBezTo>
                      <a:pt x="165" y="980"/>
                      <a:pt x="157" y="971"/>
                      <a:pt x="159" y="959"/>
                    </a:cubicBezTo>
                    <a:cubicBezTo>
                      <a:pt x="190" y="792"/>
                      <a:pt x="209" y="615"/>
                      <a:pt x="217" y="430"/>
                    </a:cubicBezTo>
                    <a:cubicBezTo>
                      <a:pt x="218" y="419"/>
                      <a:pt x="227" y="410"/>
                      <a:pt x="239" y="410"/>
                    </a:cubicBezTo>
                    <a:cubicBezTo>
                      <a:pt x="252" y="410"/>
                      <a:pt x="252" y="410"/>
                      <a:pt x="252" y="410"/>
                    </a:cubicBezTo>
                    <a:cubicBezTo>
                      <a:pt x="263" y="410"/>
                      <a:pt x="273" y="419"/>
                      <a:pt x="274" y="430"/>
                    </a:cubicBezTo>
                    <a:cubicBezTo>
                      <a:pt x="281" y="615"/>
                      <a:pt x="301" y="792"/>
                      <a:pt x="332" y="959"/>
                    </a:cubicBezTo>
                    <a:cubicBezTo>
                      <a:pt x="334" y="971"/>
                      <a:pt x="326" y="980"/>
                      <a:pt x="315" y="98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5" name="iṥḷiḓe"/>
              <p:cNvSpPr/>
              <p:nvPr/>
            </p:nvSpPr>
            <p:spPr bwMode="auto">
              <a:xfrm>
                <a:off x="4849285" y="4231217"/>
                <a:ext cx="632883" cy="192617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120"/>
                  </a:cxn>
                  <a:cxn ang="0">
                    <a:pos x="395" y="120"/>
                  </a:cxn>
                  <a:cxn ang="0">
                    <a:pos x="197" y="0"/>
                  </a:cxn>
                </a:cxnLst>
                <a:rect l="0" t="0" r="r" b="b"/>
                <a:pathLst>
                  <a:path w="395" h="120">
                    <a:moveTo>
                      <a:pt x="197" y="0"/>
                    </a:moveTo>
                    <a:cubicBezTo>
                      <a:pt x="114" y="0"/>
                      <a:pt x="42" y="48"/>
                      <a:pt x="0" y="120"/>
                    </a:cubicBezTo>
                    <a:cubicBezTo>
                      <a:pt x="395" y="120"/>
                      <a:pt x="395" y="120"/>
                      <a:pt x="395" y="120"/>
                    </a:cubicBezTo>
                    <a:cubicBezTo>
                      <a:pt x="353" y="48"/>
                      <a:pt x="280" y="0"/>
                      <a:pt x="19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20" name="TextBox 61"/>
            <p:cNvSpPr txBox="1"/>
            <p:nvPr/>
          </p:nvSpPr>
          <p:spPr>
            <a:xfrm>
              <a:off x="5671776" y="3186597"/>
              <a:ext cx="2113815" cy="12499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用事实说话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找出证据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借力使力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371918" y="2480685"/>
            <a:ext cx="2587432" cy="2591455"/>
            <a:chOff x="8371918" y="2480685"/>
            <a:chExt cx="2587432" cy="2591455"/>
          </a:xfrm>
        </p:grpSpPr>
        <p:grpSp>
          <p:nvGrpSpPr>
            <p:cNvPr id="46" name="îṧľïdê"/>
            <p:cNvGrpSpPr/>
            <p:nvPr/>
          </p:nvGrpSpPr>
          <p:grpSpPr>
            <a:xfrm>
              <a:off x="8371918" y="2480685"/>
              <a:ext cx="2587432" cy="2591455"/>
              <a:chOff x="8301568" y="1758950"/>
              <a:chExt cx="2722034" cy="2726267"/>
            </a:xfrm>
            <a:solidFill>
              <a:srgbClr val="26479B"/>
            </a:solidFill>
          </p:grpSpPr>
          <p:sp>
            <p:nvSpPr>
              <p:cNvPr id="47" name="íṧḷïḍé"/>
              <p:cNvSpPr/>
              <p:nvPr/>
            </p:nvSpPr>
            <p:spPr bwMode="auto">
              <a:xfrm>
                <a:off x="8752418" y="3718984"/>
                <a:ext cx="71967" cy="766233"/>
              </a:xfrm>
              <a:custGeom>
                <a:avLst/>
                <a:gdLst/>
                <a:ahLst/>
                <a:cxnLst>
                  <a:cxn ang="0">
                    <a:pos x="45" y="10"/>
                  </a:cxn>
                  <a:cxn ang="0">
                    <a:pos x="37" y="0"/>
                  </a:cxn>
                  <a:cxn ang="0">
                    <a:pos x="8" y="0"/>
                  </a:cxn>
                  <a:cxn ang="0">
                    <a:pos x="0" y="10"/>
                  </a:cxn>
                  <a:cxn ang="0">
                    <a:pos x="0" y="477"/>
                  </a:cxn>
                  <a:cxn ang="0">
                    <a:pos x="45" y="477"/>
                  </a:cxn>
                  <a:cxn ang="0">
                    <a:pos x="45" y="10"/>
                  </a:cxn>
                </a:cxnLst>
                <a:rect l="0" t="0" r="r" b="b"/>
                <a:pathLst>
                  <a:path w="45" h="477">
                    <a:moveTo>
                      <a:pt x="45" y="10"/>
                    </a:moveTo>
                    <a:cubicBezTo>
                      <a:pt x="45" y="4"/>
                      <a:pt x="41" y="0"/>
                      <a:pt x="3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477"/>
                      <a:pt x="0" y="477"/>
                      <a:pt x="0" y="477"/>
                    </a:cubicBezTo>
                    <a:cubicBezTo>
                      <a:pt x="45" y="477"/>
                      <a:pt x="45" y="477"/>
                      <a:pt x="45" y="477"/>
                    </a:cubicBezTo>
                    <a:lnTo>
                      <a:pt x="45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8" name="işľîḓê"/>
              <p:cNvSpPr/>
              <p:nvPr/>
            </p:nvSpPr>
            <p:spPr bwMode="auto">
              <a:xfrm>
                <a:off x="8885768" y="3718984"/>
                <a:ext cx="71967" cy="766233"/>
              </a:xfrm>
              <a:custGeom>
                <a:avLst/>
                <a:gdLst/>
                <a:ahLst/>
                <a:cxnLst>
                  <a:cxn ang="0">
                    <a:pos x="45" y="10"/>
                  </a:cxn>
                  <a:cxn ang="0">
                    <a:pos x="36" y="0"/>
                  </a:cxn>
                  <a:cxn ang="0">
                    <a:pos x="8" y="0"/>
                  </a:cxn>
                  <a:cxn ang="0">
                    <a:pos x="0" y="10"/>
                  </a:cxn>
                  <a:cxn ang="0">
                    <a:pos x="0" y="477"/>
                  </a:cxn>
                  <a:cxn ang="0">
                    <a:pos x="45" y="477"/>
                  </a:cxn>
                  <a:cxn ang="0">
                    <a:pos x="45" y="10"/>
                  </a:cxn>
                </a:cxnLst>
                <a:rect l="0" t="0" r="r" b="b"/>
                <a:pathLst>
                  <a:path w="45" h="477">
                    <a:moveTo>
                      <a:pt x="45" y="10"/>
                    </a:moveTo>
                    <a:cubicBezTo>
                      <a:pt x="45" y="4"/>
                      <a:pt x="41" y="0"/>
                      <a:pt x="3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10"/>
                    </a:cubicBezTo>
                    <a:cubicBezTo>
                      <a:pt x="0" y="477"/>
                      <a:pt x="0" y="477"/>
                      <a:pt x="0" y="477"/>
                    </a:cubicBezTo>
                    <a:cubicBezTo>
                      <a:pt x="45" y="477"/>
                      <a:pt x="45" y="477"/>
                      <a:pt x="45" y="477"/>
                    </a:cubicBezTo>
                    <a:lnTo>
                      <a:pt x="45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9" name="iś1îďé"/>
              <p:cNvSpPr/>
              <p:nvPr/>
            </p:nvSpPr>
            <p:spPr bwMode="auto">
              <a:xfrm>
                <a:off x="8619068" y="3718984"/>
                <a:ext cx="71967" cy="766233"/>
              </a:xfrm>
              <a:custGeom>
                <a:avLst/>
                <a:gdLst/>
                <a:ahLst/>
                <a:cxnLst>
                  <a:cxn ang="0">
                    <a:pos x="45" y="10"/>
                  </a:cxn>
                  <a:cxn ang="0">
                    <a:pos x="37" y="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477"/>
                  </a:cxn>
                  <a:cxn ang="0">
                    <a:pos x="45" y="477"/>
                  </a:cxn>
                  <a:cxn ang="0">
                    <a:pos x="45" y="10"/>
                  </a:cxn>
                </a:cxnLst>
                <a:rect l="0" t="0" r="r" b="b"/>
                <a:pathLst>
                  <a:path w="45" h="477">
                    <a:moveTo>
                      <a:pt x="45" y="10"/>
                    </a:moveTo>
                    <a:cubicBezTo>
                      <a:pt x="45" y="4"/>
                      <a:pt x="42" y="0"/>
                      <a:pt x="3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477"/>
                      <a:pt x="0" y="477"/>
                      <a:pt x="0" y="477"/>
                    </a:cubicBezTo>
                    <a:cubicBezTo>
                      <a:pt x="45" y="477"/>
                      <a:pt x="45" y="477"/>
                      <a:pt x="45" y="477"/>
                    </a:cubicBezTo>
                    <a:lnTo>
                      <a:pt x="45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0" name="îṧḻïḓé"/>
              <p:cNvSpPr/>
              <p:nvPr/>
            </p:nvSpPr>
            <p:spPr bwMode="auto">
              <a:xfrm>
                <a:off x="8301568" y="1758950"/>
                <a:ext cx="2722034" cy="2726267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0" y="313"/>
                  </a:cxn>
                  <a:cxn ang="0">
                    <a:pos x="0" y="1695"/>
                  </a:cxn>
                  <a:cxn ang="0">
                    <a:pos x="136" y="1695"/>
                  </a:cxn>
                  <a:cxn ang="0">
                    <a:pos x="136" y="1195"/>
                  </a:cxn>
                  <a:cxn ang="0">
                    <a:pos x="97" y="1195"/>
                  </a:cxn>
                  <a:cxn ang="0">
                    <a:pos x="79" y="1177"/>
                  </a:cxn>
                  <a:cxn ang="0">
                    <a:pos x="79" y="789"/>
                  </a:cxn>
                  <a:cxn ang="0">
                    <a:pos x="97" y="772"/>
                  </a:cxn>
                  <a:cxn ang="0">
                    <a:pos x="131" y="772"/>
                  </a:cxn>
                  <a:cxn ang="0">
                    <a:pos x="131" y="665"/>
                  </a:cxn>
                  <a:cxn ang="0">
                    <a:pos x="188" y="665"/>
                  </a:cxn>
                  <a:cxn ang="0">
                    <a:pos x="188" y="573"/>
                  </a:cxn>
                  <a:cxn ang="0">
                    <a:pos x="412" y="573"/>
                  </a:cxn>
                  <a:cxn ang="0">
                    <a:pos x="412" y="665"/>
                  </a:cxn>
                  <a:cxn ang="0">
                    <a:pos x="470" y="665"/>
                  </a:cxn>
                  <a:cxn ang="0">
                    <a:pos x="470" y="772"/>
                  </a:cxn>
                  <a:cxn ang="0">
                    <a:pos x="504" y="772"/>
                  </a:cxn>
                  <a:cxn ang="0">
                    <a:pos x="521" y="789"/>
                  </a:cxn>
                  <a:cxn ang="0">
                    <a:pos x="521" y="1177"/>
                  </a:cxn>
                  <a:cxn ang="0">
                    <a:pos x="504" y="1195"/>
                  </a:cxn>
                  <a:cxn ang="0">
                    <a:pos x="465" y="1195"/>
                  </a:cxn>
                  <a:cxn ang="0">
                    <a:pos x="465" y="1695"/>
                  </a:cxn>
                  <a:cxn ang="0">
                    <a:pos x="1381" y="1695"/>
                  </a:cxn>
                  <a:cxn ang="0">
                    <a:pos x="1694" y="1381"/>
                  </a:cxn>
                  <a:cxn ang="0">
                    <a:pos x="1694" y="0"/>
                  </a:cxn>
                  <a:cxn ang="0">
                    <a:pos x="313" y="0"/>
                  </a:cxn>
                  <a:cxn ang="0">
                    <a:pos x="192" y="558"/>
                  </a:cxn>
                  <a:cxn ang="0">
                    <a:pos x="274" y="463"/>
                  </a:cxn>
                  <a:cxn ang="0">
                    <a:pos x="301" y="68"/>
                  </a:cxn>
                  <a:cxn ang="0">
                    <a:pos x="327" y="458"/>
                  </a:cxn>
                  <a:cxn ang="0">
                    <a:pos x="408" y="558"/>
                  </a:cxn>
                  <a:cxn ang="0">
                    <a:pos x="192" y="558"/>
                  </a:cxn>
                </a:cxnLst>
                <a:rect l="0" t="0" r="r" b="b"/>
                <a:pathLst>
                  <a:path w="1694" h="1695">
                    <a:moveTo>
                      <a:pt x="313" y="0"/>
                    </a:moveTo>
                    <a:cubicBezTo>
                      <a:pt x="140" y="0"/>
                      <a:pt x="0" y="140"/>
                      <a:pt x="0" y="313"/>
                    </a:cubicBezTo>
                    <a:cubicBezTo>
                      <a:pt x="0" y="1695"/>
                      <a:pt x="0" y="1695"/>
                      <a:pt x="0" y="1695"/>
                    </a:cubicBezTo>
                    <a:cubicBezTo>
                      <a:pt x="136" y="1695"/>
                      <a:pt x="136" y="1695"/>
                      <a:pt x="136" y="1695"/>
                    </a:cubicBezTo>
                    <a:cubicBezTo>
                      <a:pt x="136" y="1195"/>
                      <a:pt x="136" y="1195"/>
                      <a:pt x="136" y="1195"/>
                    </a:cubicBezTo>
                    <a:cubicBezTo>
                      <a:pt x="97" y="1195"/>
                      <a:pt x="97" y="1195"/>
                      <a:pt x="97" y="1195"/>
                    </a:cubicBezTo>
                    <a:cubicBezTo>
                      <a:pt x="87" y="1195"/>
                      <a:pt x="79" y="1187"/>
                      <a:pt x="79" y="1177"/>
                    </a:cubicBezTo>
                    <a:cubicBezTo>
                      <a:pt x="79" y="789"/>
                      <a:pt x="79" y="789"/>
                      <a:pt x="79" y="789"/>
                    </a:cubicBezTo>
                    <a:cubicBezTo>
                      <a:pt x="79" y="779"/>
                      <a:pt x="87" y="772"/>
                      <a:pt x="97" y="772"/>
                    </a:cubicBezTo>
                    <a:cubicBezTo>
                      <a:pt x="131" y="772"/>
                      <a:pt x="131" y="772"/>
                      <a:pt x="131" y="772"/>
                    </a:cubicBezTo>
                    <a:cubicBezTo>
                      <a:pt x="131" y="665"/>
                      <a:pt x="131" y="665"/>
                      <a:pt x="131" y="665"/>
                    </a:cubicBezTo>
                    <a:cubicBezTo>
                      <a:pt x="188" y="665"/>
                      <a:pt x="188" y="665"/>
                      <a:pt x="188" y="665"/>
                    </a:cubicBezTo>
                    <a:cubicBezTo>
                      <a:pt x="188" y="573"/>
                      <a:pt x="188" y="573"/>
                      <a:pt x="188" y="573"/>
                    </a:cubicBezTo>
                    <a:cubicBezTo>
                      <a:pt x="412" y="573"/>
                      <a:pt x="412" y="573"/>
                      <a:pt x="412" y="573"/>
                    </a:cubicBezTo>
                    <a:cubicBezTo>
                      <a:pt x="412" y="665"/>
                      <a:pt x="412" y="665"/>
                      <a:pt x="412" y="665"/>
                    </a:cubicBezTo>
                    <a:cubicBezTo>
                      <a:pt x="470" y="665"/>
                      <a:pt x="470" y="665"/>
                      <a:pt x="470" y="665"/>
                    </a:cubicBezTo>
                    <a:cubicBezTo>
                      <a:pt x="470" y="772"/>
                      <a:pt x="470" y="772"/>
                      <a:pt x="470" y="772"/>
                    </a:cubicBezTo>
                    <a:cubicBezTo>
                      <a:pt x="504" y="772"/>
                      <a:pt x="504" y="772"/>
                      <a:pt x="504" y="772"/>
                    </a:cubicBezTo>
                    <a:cubicBezTo>
                      <a:pt x="514" y="772"/>
                      <a:pt x="521" y="779"/>
                      <a:pt x="521" y="789"/>
                    </a:cubicBezTo>
                    <a:cubicBezTo>
                      <a:pt x="521" y="1177"/>
                      <a:pt x="521" y="1177"/>
                      <a:pt x="521" y="1177"/>
                    </a:cubicBezTo>
                    <a:cubicBezTo>
                      <a:pt x="521" y="1187"/>
                      <a:pt x="514" y="1195"/>
                      <a:pt x="504" y="1195"/>
                    </a:cubicBezTo>
                    <a:cubicBezTo>
                      <a:pt x="465" y="1195"/>
                      <a:pt x="465" y="1195"/>
                      <a:pt x="465" y="1195"/>
                    </a:cubicBezTo>
                    <a:cubicBezTo>
                      <a:pt x="465" y="1695"/>
                      <a:pt x="465" y="1695"/>
                      <a:pt x="465" y="1695"/>
                    </a:cubicBezTo>
                    <a:cubicBezTo>
                      <a:pt x="1381" y="1695"/>
                      <a:pt x="1381" y="1695"/>
                      <a:pt x="1381" y="1695"/>
                    </a:cubicBezTo>
                    <a:cubicBezTo>
                      <a:pt x="1554" y="1695"/>
                      <a:pt x="1694" y="1554"/>
                      <a:pt x="1694" y="1381"/>
                    </a:cubicBezTo>
                    <a:cubicBezTo>
                      <a:pt x="1694" y="0"/>
                      <a:pt x="1694" y="0"/>
                      <a:pt x="1694" y="0"/>
                    </a:cubicBezTo>
                    <a:lnTo>
                      <a:pt x="313" y="0"/>
                    </a:lnTo>
                    <a:close/>
                    <a:moveTo>
                      <a:pt x="192" y="558"/>
                    </a:moveTo>
                    <a:cubicBezTo>
                      <a:pt x="274" y="463"/>
                      <a:pt x="274" y="463"/>
                      <a:pt x="274" y="463"/>
                    </a:cubicBezTo>
                    <a:cubicBezTo>
                      <a:pt x="301" y="68"/>
                      <a:pt x="301" y="68"/>
                      <a:pt x="301" y="68"/>
                    </a:cubicBezTo>
                    <a:cubicBezTo>
                      <a:pt x="327" y="458"/>
                      <a:pt x="327" y="458"/>
                      <a:pt x="327" y="458"/>
                    </a:cubicBezTo>
                    <a:cubicBezTo>
                      <a:pt x="408" y="558"/>
                      <a:pt x="408" y="558"/>
                      <a:pt x="408" y="558"/>
                    </a:cubicBezTo>
                    <a:lnTo>
                      <a:pt x="192" y="5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1" name="ïşḷïḓé"/>
              <p:cNvSpPr/>
              <p:nvPr/>
            </p:nvSpPr>
            <p:spPr bwMode="auto">
              <a:xfrm>
                <a:off x="8623302" y="3162300"/>
                <a:ext cx="323850" cy="3238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0" y="98"/>
                  </a:cxn>
                  <a:cxn ang="0">
                    <a:pos x="0" y="101"/>
                  </a:cxn>
                  <a:cxn ang="0">
                    <a:pos x="100" y="201"/>
                  </a:cxn>
                  <a:cxn ang="0">
                    <a:pos x="201" y="101"/>
                  </a:cxn>
                  <a:cxn ang="0">
                    <a:pos x="201" y="98"/>
                  </a:cxn>
                  <a:cxn ang="0">
                    <a:pos x="100" y="0"/>
                  </a:cxn>
                  <a:cxn ang="0">
                    <a:pos x="165" y="158"/>
                  </a:cxn>
                  <a:cxn ang="0">
                    <a:pos x="110" y="122"/>
                  </a:cxn>
                  <a:cxn ang="0">
                    <a:pos x="101" y="124"/>
                  </a:cxn>
                  <a:cxn ang="0">
                    <a:pos x="80" y="103"/>
                  </a:cxn>
                  <a:cxn ang="0">
                    <a:pos x="91" y="85"/>
                  </a:cxn>
                  <a:cxn ang="0">
                    <a:pos x="91" y="17"/>
                  </a:cxn>
                  <a:cxn ang="0">
                    <a:pos x="105" y="17"/>
                  </a:cxn>
                  <a:cxn ang="0">
                    <a:pos x="105" y="83"/>
                  </a:cxn>
                  <a:cxn ang="0">
                    <a:pos x="122" y="103"/>
                  </a:cxn>
                  <a:cxn ang="0">
                    <a:pos x="120" y="112"/>
                  </a:cxn>
                  <a:cxn ang="0">
                    <a:pos x="173" y="147"/>
                  </a:cxn>
                  <a:cxn ang="0">
                    <a:pos x="165" y="158"/>
                  </a:cxn>
                </a:cxnLst>
                <a:rect l="0" t="0" r="r" b="b"/>
                <a:pathLst>
                  <a:path w="201" h="201">
                    <a:moveTo>
                      <a:pt x="100" y="0"/>
                    </a:moveTo>
                    <a:cubicBezTo>
                      <a:pt x="46" y="0"/>
                      <a:pt x="1" y="44"/>
                      <a:pt x="0" y="98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56"/>
                      <a:pt x="45" y="201"/>
                      <a:pt x="100" y="201"/>
                    </a:cubicBezTo>
                    <a:cubicBezTo>
                      <a:pt x="156" y="201"/>
                      <a:pt x="201" y="156"/>
                      <a:pt x="201" y="101"/>
                    </a:cubicBezTo>
                    <a:cubicBezTo>
                      <a:pt x="201" y="98"/>
                      <a:pt x="201" y="98"/>
                      <a:pt x="201" y="98"/>
                    </a:cubicBezTo>
                    <a:cubicBezTo>
                      <a:pt x="199" y="44"/>
                      <a:pt x="155" y="0"/>
                      <a:pt x="100" y="0"/>
                    </a:cubicBezTo>
                    <a:close/>
                    <a:moveTo>
                      <a:pt x="165" y="158"/>
                    </a:moveTo>
                    <a:cubicBezTo>
                      <a:pt x="110" y="122"/>
                      <a:pt x="110" y="122"/>
                      <a:pt x="110" y="122"/>
                    </a:cubicBezTo>
                    <a:cubicBezTo>
                      <a:pt x="107" y="123"/>
                      <a:pt x="104" y="124"/>
                      <a:pt x="101" y="124"/>
                    </a:cubicBezTo>
                    <a:cubicBezTo>
                      <a:pt x="89" y="124"/>
                      <a:pt x="80" y="115"/>
                      <a:pt x="80" y="103"/>
                    </a:cubicBezTo>
                    <a:cubicBezTo>
                      <a:pt x="80" y="95"/>
                      <a:pt x="85" y="88"/>
                      <a:pt x="91" y="85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14" y="85"/>
                      <a:pt x="122" y="93"/>
                      <a:pt x="122" y="103"/>
                    </a:cubicBezTo>
                    <a:cubicBezTo>
                      <a:pt x="122" y="106"/>
                      <a:pt x="121" y="109"/>
                      <a:pt x="120" y="112"/>
                    </a:cubicBezTo>
                    <a:cubicBezTo>
                      <a:pt x="173" y="147"/>
                      <a:pt x="173" y="147"/>
                      <a:pt x="173" y="147"/>
                    </a:cubicBezTo>
                    <a:lnTo>
                      <a:pt x="165" y="1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2" name="íşlíḋê"/>
              <p:cNvSpPr/>
              <p:nvPr/>
            </p:nvSpPr>
            <p:spPr bwMode="auto">
              <a:xfrm>
                <a:off x="8515351" y="3056467"/>
                <a:ext cx="550333" cy="529167"/>
              </a:xfrm>
              <a:custGeom>
                <a:avLst/>
                <a:gdLst/>
                <a:ahLst/>
                <a:cxnLst>
                  <a:cxn ang="0">
                    <a:pos x="343" y="312"/>
                  </a:cxn>
                  <a:cxn ang="0">
                    <a:pos x="343" y="17"/>
                  </a:cxn>
                  <a:cxn ang="0">
                    <a:pos x="337" y="4"/>
                  </a:cxn>
                  <a:cxn ang="0">
                    <a:pos x="327" y="0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0" y="312"/>
                  </a:cxn>
                  <a:cxn ang="0">
                    <a:pos x="17" y="328"/>
                  </a:cxn>
                  <a:cxn ang="0">
                    <a:pos x="327" y="328"/>
                  </a:cxn>
                  <a:cxn ang="0">
                    <a:pos x="343" y="312"/>
                  </a:cxn>
                  <a:cxn ang="0">
                    <a:pos x="280" y="268"/>
                  </a:cxn>
                  <a:cxn ang="0">
                    <a:pos x="167" y="318"/>
                  </a:cxn>
                  <a:cxn ang="0">
                    <a:pos x="55" y="268"/>
                  </a:cxn>
                  <a:cxn ang="0">
                    <a:pos x="15" y="166"/>
                  </a:cxn>
                  <a:cxn ang="0">
                    <a:pos x="55" y="62"/>
                  </a:cxn>
                  <a:cxn ang="0">
                    <a:pos x="167" y="13"/>
                  </a:cxn>
                  <a:cxn ang="0">
                    <a:pos x="279" y="62"/>
                  </a:cxn>
                  <a:cxn ang="0">
                    <a:pos x="320" y="166"/>
                  </a:cxn>
                  <a:cxn ang="0">
                    <a:pos x="280" y="268"/>
                  </a:cxn>
                </a:cxnLst>
                <a:rect l="0" t="0" r="r" b="b"/>
                <a:pathLst>
                  <a:path w="343" h="328">
                    <a:moveTo>
                      <a:pt x="343" y="312"/>
                    </a:moveTo>
                    <a:cubicBezTo>
                      <a:pt x="343" y="17"/>
                      <a:pt x="343" y="17"/>
                      <a:pt x="343" y="17"/>
                    </a:cubicBezTo>
                    <a:cubicBezTo>
                      <a:pt x="343" y="11"/>
                      <a:pt x="341" y="7"/>
                      <a:pt x="337" y="4"/>
                    </a:cubicBezTo>
                    <a:cubicBezTo>
                      <a:pt x="334" y="1"/>
                      <a:pt x="331" y="0"/>
                      <a:pt x="32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21"/>
                      <a:pt x="8" y="328"/>
                      <a:pt x="17" y="328"/>
                    </a:cubicBezTo>
                    <a:cubicBezTo>
                      <a:pt x="327" y="328"/>
                      <a:pt x="327" y="328"/>
                      <a:pt x="327" y="328"/>
                    </a:cubicBezTo>
                    <a:cubicBezTo>
                      <a:pt x="336" y="328"/>
                      <a:pt x="343" y="321"/>
                      <a:pt x="343" y="312"/>
                    </a:cubicBezTo>
                    <a:close/>
                    <a:moveTo>
                      <a:pt x="280" y="268"/>
                    </a:moveTo>
                    <a:cubicBezTo>
                      <a:pt x="252" y="299"/>
                      <a:pt x="212" y="318"/>
                      <a:pt x="167" y="318"/>
                    </a:cubicBezTo>
                    <a:cubicBezTo>
                      <a:pt x="123" y="318"/>
                      <a:pt x="82" y="299"/>
                      <a:pt x="55" y="268"/>
                    </a:cubicBezTo>
                    <a:cubicBezTo>
                      <a:pt x="30" y="241"/>
                      <a:pt x="15" y="205"/>
                      <a:pt x="15" y="166"/>
                    </a:cubicBezTo>
                    <a:cubicBezTo>
                      <a:pt x="15" y="126"/>
                      <a:pt x="30" y="89"/>
                      <a:pt x="55" y="62"/>
                    </a:cubicBezTo>
                    <a:cubicBezTo>
                      <a:pt x="83" y="32"/>
                      <a:pt x="123" y="13"/>
                      <a:pt x="167" y="13"/>
                    </a:cubicBezTo>
                    <a:cubicBezTo>
                      <a:pt x="212" y="13"/>
                      <a:pt x="251" y="32"/>
                      <a:pt x="279" y="62"/>
                    </a:cubicBezTo>
                    <a:cubicBezTo>
                      <a:pt x="304" y="89"/>
                      <a:pt x="320" y="126"/>
                      <a:pt x="320" y="166"/>
                    </a:cubicBezTo>
                    <a:cubicBezTo>
                      <a:pt x="320" y="205"/>
                      <a:pt x="305" y="241"/>
                      <a:pt x="280" y="2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b="1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33" name="TextBox 61"/>
            <p:cNvSpPr txBox="1"/>
            <p:nvPr/>
          </p:nvSpPr>
          <p:spPr>
            <a:xfrm>
              <a:off x="9355365" y="3224969"/>
              <a:ext cx="1383593" cy="12499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做给他看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改变其他部门的决策模式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8" name="组合 7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84035" y="1218349"/>
            <a:ext cx="7747165" cy="488724"/>
            <a:chOff x="526521" y="1328704"/>
            <a:chExt cx="7747165" cy="488724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949476" y="1328704"/>
              <a:ext cx="7324210" cy="4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一个问题关系到几个部门大家就会踢皮球，怎么办？</a:t>
              </a:r>
            </a:p>
          </p:txBody>
        </p:sp>
        <p:sp>
          <p:nvSpPr>
            <p:cNvPr id="14" name="箭头: 右 13"/>
            <p:cNvSpPr/>
            <p:nvPr/>
          </p:nvSpPr>
          <p:spPr>
            <a:xfrm>
              <a:off x="526521" y="1488855"/>
              <a:ext cx="325229" cy="306907"/>
            </a:xfrm>
            <a:prstGeom prst="rightArrow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16" name="组合 15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71932" y="1854490"/>
            <a:ext cx="9608095" cy="3650518"/>
            <a:chOff x="1015475" y="1912547"/>
            <a:chExt cx="9608095" cy="3650518"/>
          </a:xfrm>
        </p:grpSpPr>
        <p:sp>
          <p:nvSpPr>
            <p:cNvPr id="61443" name="Rectangle 2"/>
            <p:cNvSpPr>
              <a:spLocks noChangeArrowheads="1"/>
            </p:cNvSpPr>
            <p:nvPr/>
          </p:nvSpPr>
          <p:spPr bwMode="auto">
            <a:xfrm>
              <a:off x="4532752" y="3596899"/>
              <a:ext cx="2553233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 anchor="b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协调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20280" y="2189407"/>
              <a:ext cx="256730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发生争吵怎么办？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344997" y="4614344"/>
              <a:ext cx="256730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无法解决部门间的摩擦怎么办？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811790" y="3490530"/>
              <a:ext cx="281178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如何提高部门之间的协调？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224353" y="1912547"/>
              <a:ext cx="256730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沟通时间与工作冲突怎么办？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79771" y="4859254"/>
              <a:ext cx="256730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大出现无法协调怎么办？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15475" y="3520347"/>
              <a:ext cx="294767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如何提高团队的协作精神？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947089" y="1918455"/>
              <a:ext cx="3791356" cy="3644610"/>
              <a:chOff x="3091948" y="1634411"/>
              <a:chExt cx="2798246" cy="2689939"/>
            </a:xfrm>
          </p:grpSpPr>
          <p:sp>
            <p:nvSpPr>
              <p:cNvPr id="22" name="AutoShape 28"/>
              <p:cNvSpPr>
                <a:spLocks noChangeArrowheads="1"/>
              </p:cNvSpPr>
              <p:nvPr/>
            </p:nvSpPr>
            <p:spPr bwMode="auto">
              <a:xfrm>
                <a:off x="3413264" y="1954301"/>
                <a:ext cx="2160075" cy="215979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5400" cap="rnd">
                <a:noFill/>
                <a:prstDash val="sysDot"/>
                <a:round/>
              </a:ln>
              <a:effectLst/>
            </p:spPr>
            <p:txBody>
              <a:bodyPr wrap="none" lIns="68580" tIns="34290" rIns="68580" bIns="34290" anchor="ctr"/>
              <a:lstStyle/>
              <a:p>
                <a:endParaRPr lang="zh-CN" alt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Oval 53"/>
              <p:cNvSpPr>
                <a:spLocks noChangeArrowheads="1"/>
              </p:cNvSpPr>
              <p:nvPr/>
            </p:nvSpPr>
            <p:spPr bwMode="auto">
              <a:xfrm>
                <a:off x="3505149" y="1666557"/>
                <a:ext cx="766775" cy="767081"/>
              </a:xfrm>
              <a:prstGeom prst="ellipse">
                <a:avLst/>
              </a:prstGeom>
              <a:solidFill>
                <a:srgbClr val="264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Oval 53"/>
              <p:cNvSpPr>
                <a:spLocks noChangeArrowheads="1"/>
              </p:cNvSpPr>
              <p:nvPr/>
            </p:nvSpPr>
            <p:spPr bwMode="auto">
              <a:xfrm>
                <a:off x="3091948" y="2646442"/>
                <a:ext cx="766775" cy="767080"/>
              </a:xfrm>
              <a:prstGeom prst="ellipse">
                <a:avLst/>
              </a:prstGeom>
              <a:solidFill>
                <a:srgbClr val="2647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Oval 53"/>
              <p:cNvSpPr>
                <a:spLocks noChangeArrowheads="1"/>
              </p:cNvSpPr>
              <p:nvPr/>
            </p:nvSpPr>
            <p:spPr bwMode="auto">
              <a:xfrm>
                <a:off x="3524202" y="3557269"/>
                <a:ext cx="766775" cy="767081"/>
              </a:xfrm>
              <a:prstGeom prst="ellipse">
                <a:avLst/>
              </a:prstGeom>
              <a:solidFill>
                <a:srgbClr val="264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Oval 53"/>
              <p:cNvSpPr>
                <a:spLocks noChangeArrowheads="1"/>
              </p:cNvSpPr>
              <p:nvPr/>
            </p:nvSpPr>
            <p:spPr bwMode="auto">
              <a:xfrm>
                <a:off x="4657825" y="3557269"/>
                <a:ext cx="766775" cy="767081"/>
              </a:xfrm>
              <a:prstGeom prst="ellipse">
                <a:avLst/>
              </a:prstGeom>
              <a:solidFill>
                <a:srgbClr val="2647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Oval 53"/>
              <p:cNvSpPr>
                <a:spLocks noChangeArrowheads="1"/>
              </p:cNvSpPr>
              <p:nvPr/>
            </p:nvSpPr>
            <p:spPr bwMode="auto">
              <a:xfrm>
                <a:off x="5123419" y="2585719"/>
                <a:ext cx="766775" cy="767081"/>
              </a:xfrm>
              <a:prstGeom prst="ellipse">
                <a:avLst/>
              </a:prstGeom>
              <a:solidFill>
                <a:srgbClr val="264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Oval 53"/>
              <p:cNvSpPr>
                <a:spLocks noChangeArrowheads="1"/>
              </p:cNvSpPr>
              <p:nvPr/>
            </p:nvSpPr>
            <p:spPr bwMode="auto">
              <a:xfrm>
                <a:off x="4664969" y="1634411"/>
                <a:ext cx="766775" cy="767080"/>
              </a:xfrm>
              <a:prstGeom prst="ellipse">
                <a:avLst/>
              </a:prstGeom>
              <a:solidFill>
                <a:srgbClr val="2647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Freeform 34"/>
              <p:cNvSpPr>
                <a:spLocks noEditPoints="1"/>
              </p:cNvSpPr>
              <p:nvPr/>
            </p:nvSpPr>
            <p:spPr bwMode="auto">
              <a:xfrm>
                <a:off x="3765735" y="1919773"/>
                <a:ext cx="284597" cy="276225"/>
              </a:xfrm>
              <a:custGeom>
                <a:avLst/>
                <a:gdLst>
                  <a:gd name="T0" fmla="*/ 353844 w 132"/>
                  <a:gd name="T1" fmla="*/ 0 h 128"/>
                  <a:gd name="T2" fmla="*/ 210801 w 132"/>
                  <a:gd name="T3" fmla="*/ 101798 h 128"/>
                  <a:gd name="T4" fmla="*/ 207036 w 132"/>
                  <a:gd name="T5" fmla="*/ 101798 h 128"/>
                  <a:gd name="T6" fmla="*/ 52700 w 132"/>
                  <a:gd name="T7" fmla="*/ 260152 h 128"/>
                  <a:gd name="T8" fmla="*/ 3764 w 132"/>
                  <a:gd name="T9" fmla="*/ 414734 h 128"/>
                  <a:gd name="T10" fmla="*/ 52700 w 132"/>
                  <a:gd name="T11" fmla="*/ 482600 h 128"/>
                  <a:gd name="T12" fmla="*/ 199508 w 132"/>
                  <a:gd name="T13" fmla="*/ 444897 h 128"/>
                  <a:gd name="T14" fmla="*/ 451715 w 132"/>
                  <a:gd name="T15" fmla="*/ 199827 h 128"/>
                  <a:gd name="T16" fmla="*/ 240915 w 132"/>
                  <a:gd name="T17" fmla="*/ 358180 h 128"/>
                  <a:gd name="T18" fmla="*/ 372665 w 132"/>
                  <a:gd name="T19" fmla="*/ 177205 h 128"/>
                  <a:gd name="T20" fmla="*/ 357608 w 132"/>
                  <a:gd name="T21" fmla="*/ 252611 h 128"/>
                  <a:gd name="T22" fmla="*/ 240915 w 132"/>
                  <a:gd name="T23" fmla="*/ 369491 h 128"/>
                  <a:gd name="T24" fmla="*/ 222093 w 132"/>
                  <a:gd name="T25" fmla="*/ 305395 h 128"/>
                  <a:gd name="T26" fmla="*/ 173158 w 132"/>
                  <a:gd name="T27" fmla="*/ 256381 h 128"/>
                  <a:gd name="T28" fmla="*/ 346315 w 132"/>
                  <a:gd name="T29" fmla="*/ 135731 h 128"/>
                  <a:gd name="T30" fmla="*/ 222093 w 132"/>
                  <a:gd name="T31" fmla="*/ 305395 h 128"/>
                  <a:gd name="T32" fmla="*/ 112929 w 132"/>
                  <a:gd name="T33" fmla="*/ 241300 h 128"/>
                  <a:gd name="T34" fmla="*/ 301144 w 132"/>
                  <a:gd name="T35" fmla="*/ 109339 h 128"/>
                  <a:gd name="T36" fmla="*/ 63993 w 132"/>
                  <a:gd name="T37" fmla="*/ 448667 h 128"/>
                  <a:gd name="T38" fmla="*/ 30114 w 132"/>
                  <a:gd name="T39" fmla="*/ 429816 h 128"/>
                  <a:gd name="T40" fmla="*/ 48936 w 132"/>
                  <a:gd name="T41" fmla="*/ 361950 h 128"/>
                  <a:gd name="T42" fmla="*/ 120457 w 132"/>
                  <a:gd name="T43" fmla="*/ 437356 h 128"/>
                  <a:gd name="T44" fmla="*/ 131750 w 132"/>
                  <a:gd name="T45" fmla="*/ 433586 h 128"/>
                  <a:gd name="T46" fmla="*/ 52700 w 132"/>
                  <a:gd name="T47" fmla="*/ 346869 h 128"/>
                  <a:gd name="T48" fmla="*/ 71522 w 132"/>
                  <a:gd name="T49" fmla="*/ 282773 h 128"/>
                  <a:gd name="T50" fmla="*/ 195743 w 132"/>
                  <a:gd name="T51" fmla="*/ 414734 h 128"/>
                  <a:gd name="T52" fmla="*/ 131750 w 132"/>
                  <a:gd name="T53" fmla="*/ 433586 h 128"/>
                  <a:gd name="T54" fmla="*/ 406544 w 132"/>
                  <a:gd name="T55" fmla="*/ 203597 h 128"/>
                  <a:gd name="T56" fmla="*/ 368901 w 132"/>
                  <a:gd name="T57" fmla="*/ 113109 h 128"/>
                  <a:gd name="T58" fmla="*/ 304908 w 132"/>
                  <a:gd name="T59" fmla="*/ 49014 h 128"/>
                  <a:gd name="T60" fmla="*/ 421601 w 132"/>
                  <a:gd name="T61" fmla="*/ 60325 h 128"/>
                  <a:gd name="T62" fmla="*/ 432894 w 132"/>
                  <a:gd name="T63" fmla="*/ 177205 h 1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2"/>
                  <a:gd name="T97" fmla="*/ 0 h 128"/>
                  <a:gd name="T98" fmla="*/ 132 w 132"/>
                  <a:gd name="T99" fmla="*/ 128 h 12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2" h="128">
                    <a:moveTo>
                      <a:pt x="118" y="10"/>
                    </a:moveTo>
                    <a:cubicBezTo>
                      <a:pt x="111" y="4"/>
                      <a:pt x="102" y="0"/>
                      <a:pt x="94" y="0"/>
                    </a:cubicBezTo>
                    <a:cubicBezTo>
                      <a:pt x="87" y="0"/>
                      <a:pt x="80" y="3"/>
                      <a:pt x="75" y="8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5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2" y="71"/>
                      <a:pt x="11" y="73"/>
                      <a:pt x="10" y="76"/>
                    </a:cubicBezTo>
                    <a:cubicBezTo>
                      <a:pt x="1" y="110"/>
                      <a:pt x="1" y="110"/>
                      <a:pt x="1" y="110"/>
                    </a:cubicBezTo>
                    <a:cubicBezTo>
                      <a:pt x="1" y="110"/>
                      <a:pt x="0" y="113"/>
                      <a:pt x="0" y="114"/>
                    </a:cubicBezTo>
                    <a:cubicBezTo>
                      <a:pt x="0" y="122"/>
                      <a:pt x="6" y="128"/>
                      <a:pt x="14" y="128"/>
                    </a:cubicBezTo>
                    <a:cubicBezTo>
                      <a:pt x="16" y="128"/>
                      <a:pt x="19" y="127"/>
                      <a:pt x="19" y="127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5" y="118"/>
                      <a:pt x="57" y="116"/>
                      <a:pt x="59" y="114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32" y="42"/>
                      <a:pt x="130" y="23"/>
                      <a:pt x="118" y="10"/>
                    </a:cubicBezTo>
                    <a:close/>
                    <a:moveTo>
                      <a:pt x="64" y="95"/>
                    </a:moveTo>
                    <a:cubicBezTo>
                      <a:pt x="64" y="92"/>
                      <a:pt x="63" y="88"/>
                      <a:pt x="61" y="85"/>
                    </a:cubicBezTo>
                    <a:cubicBezTo>
                      <a:pt x="99" y="47"/>
                      <a:pt x="99" y="47"/>
                      <a:pt x="99" y="47"/>
                    </a:cubicBezTo>
                    <a:cubicBezTo>
                      <a:pt x="101" y="54"/>
                      <a:pt x="100" y="62"/>
                      <a:pt x="95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4" y="97"/>
                      <a:pt x="64" y="96"/>
                      <a:pt x="64" y="95"/>
                    </a:cubicBezTo>
                    <a:close/>
                    <a:moveTo>
                      <a:pt x="59" y="81"/>
                    </a:moveTo>
                    <a:cubicBezTo>
                      <a:pt x="58" y="79"/>
                      <a:pt x="56" y="76"/>
                      <a:pt x="54" y="74"/>
                    </a:cubicBezTo>
                    <a:cubicBezTo>
                      <a:pt x="51" y="72"/>
                      <a:pt x="49" y="70"/>
                      <a:pt x="46" y="68"/>
                    </a:cubicBezTo>
                    <a:cubicBezTo>
                      <a:pt x="84" y="30"/>
                      <a:pt x="84" y="30"/>
                      <a:pt x="84" y="30"/>
                    </a:cubicBezTo>
                    <a:cubicBezTo>
                      <a:pt x="87" y="31"/>
                      <a:pt x="90" y="33"/>
                      <a:pt x="92" y="36"/>
                    </a:cubicBezTo>
                    <a:cubicBezTo>
                      <a:pt x="94" y="38"/>
                      <a:pt x="96" y="40"/>
                      <a:pt x="97" y="43"/>
                    </a:cubicBezTo>
                    <a:lnTo>
                      <a:pt x="59" y="81"/>
                    </a:lnTo>
                    <a:close/>
                    <a:moveTo>
                      <a:pt x="42" y="66"/>
                    </a:moveTo>
                    <a:cubicBezTo>
                      <a:pt x="38" y="65"/>
                      <a:pt x="34" y="64"/>
                      <a:pt x="30" y="64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6" y="28"/>
                      <a:pt x="73" y="27"/>
                      <a:pt x="80" y="29"/>
                    </a:cubicBezTo>
                    <a:lnTo>
                      <a:pt x="42" y="66"/>
                    </a:lnTo>
                    <a:close/>
                    <a:moveTo>
                      <a:pt x="17" y="119"/>
                    </a:moveTo>
                    <a:cubicBezTo>
                      <a:pt x="16" y="120"/>
                      <a:pt x="15" y="120"/>
                      <a:pt x="14" y="120"/>
                    </a:cubicBezTo>
                    <a:cubicBezTo>
                      <a:pt x="11" y="120"/>
                      <a:pt x="8" y="117"/>
                      <a:pt x="8" y="114"/>
                    </a:cubicBezTo>
                    <a:cubicBezTo>
                      <a:pt x="8" y="113"/>
                      <a:pt x="8" y="112"/>
                      <a:pt x="8" y="112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7" y="96"/>
                      <a:pt x="22" y="98"/>
                      <a:pt x="26" y="102"/>
                    </a:cubicBezTo>
                    <a:cubicBezTo>
                      <a:pt x="30" y="106"/>
                      <a:pt x="32" y="111"/>
                      <a:pt x="32" y="116"/>
                    </a:cubicBezTo>
                    <a:lnTo>
                      <a:pt x="17" y="119"/>
                    </a:lnTo>
                    <a:close/>
                    <a:moveTo>
                      <a:pt x="35" y="115"/>
                    </a:moveTo>
                    <a:cubicBezTo>
                      <a:pt x="35" y="109"/>
                      <a:pt x="33" y="104"/>
                      <a:pt x="29" y="99"/>
                    </a:cubicBezTo>
                    <a:cubicBezTo>
                      <a:pt x="25" y="95"/>
                      <a:pt x="19" y="93"/>
                      <a:pt x="14" y="92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8" y="77"/>
                      <a:pt x="19" y="76"/>
                      <a:pt x="19" y="75"/>
                    </a:cubicBezTo>
                    <a:cubicBezTo>
                      <a:pt x="27" y="69"/>
                      <a:pt x="40" y="71"/>
                      <a:pt x="48" y="80"/>
                    </a:cubicBezTo>
                    <a:cubicBezTo>
                      <a:pt x="57" y="89"/>
                      <a:pt x="59" y="102"/>
                      <a:pt x="52" y="110"/>
                    </a:cubicBezTo>
                    <a:cubicBezTo>
                      <a:pt x="51" y="110"/>
                      <a:pt x="51" y="111"/>
                      <a:pt x="50" y="111"/>
                    </a:cubicBezTo>
                    <a:lnTo>
                      <a:pt x="35" y="115"/>
                    </a:lnTo>
                    <a:close/>
                    <a:moveTo>
                      <a:pt x="115" y="47"/>
                    </a:moveTo>
                    <a:cubicBezTo>
                      <a:pt x="108" y="54"/>
                      <a:pt x="108" y="54"/>
                      <a:pt x="108" y="54"/>
                    </a:cubicBezTo>
                    <a:cubicBezTo>
                      <a:pt x="108" y="53"/>
                      <a:pt x="108" y="52"/>
                      <a:pt x="108" y="51"/>
                    </a:cubicBezTo>
                    <a:cubicBezTo>
                      <a:pt x="107" y="43"/>
                      <a:pt x="104" y="36"/>
                      <a:pt x="98" y="30"/>
                    </a:cubicBezTo>
                    <a:cubicBezTo>
                      <a:pt x="91" y="24"/>
                      <a:pt x="83" y="20"/>
                      <a:pt x="74" y="20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4" y="10"/>
                      <a:pt x="89" y="8"/>
                      <a:pt x="94" y="8"/>
                    </a:cubicBezTo>
                    <a:cubicBezTo>
                      <a:pt x="100" y="8"/>
                      <a:pt x="107" y="11"/>
                      <a:pt x="112" y="16"/>
                    </a:cubicBezTo>
                    <a:cubicBezTo>
                      <a:pt x="117" y="21"/>
                      <a:pt x="120" y="27"/>
                      <a:pt x="120" y="33"/>
                    </a:cubicBezTo>
                    <a:cubicBezTo>
                      <a:pt x="120" y="38"/>
                      <a:pt x="118" y="43"/>
                      <a:pt x="115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endParaRPr lang="zh-CN" altLang="en-US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pic>
            <p:nvPicPr>
              <p:cNvPr id="30" name="Group 2"/>
              <p:cNvPicPr>
                <a:picLocks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8002" y="2871081"/>
                <a:ext cx="320320" cy="323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333333"/>
                    </a:solidFill>
                  </a14:hiddenFill>
                </a:ext>
              </a:extLst>
            </p:spPr>
          </p:pic>
          <p:pic>
            <p:nvPicPr>
              <p:cNvPr id="31" name="Group 22"/>
              <p:cNvPicPr>
                <a:picLocks noChangeArrowheads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2917" y="3783101"/>
                <a:ext cx="375095" cy="388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333333"/>
                    </a:solidFill>
                  </a14:hiddenFill>
                </a:ext>
              </a:extLst>
            </p:spPr>
          </p:pic>
          <p:pic>
            <p:nvPicPr>
              <p:cNvPr id="32" name="Group 25"/>
              <p:cNvPicPr>
                <a:picLocks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5554" y="1899531"/>
                <a:ext cx="267926" cy="285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333333"/>
                    </a:solidFill>
                  </a14:hiddenFill>
                </a:ext>
              </a:extLst>
            </p:spPr>
          </p:pic>
          <p:pic>
            <p:nvPicPr>
              <p:cNvPr id="33" name="Group 65"/>
              <p:cNvPicPr>
                <a:picLocks noChangeArrowheads="1"/>
              </p:cNvPicPr>
              <p:nvPr/>
            </p:nvPicPr>
            <p:blipFill>
              <a:blip r:embed="rId6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1675" y="3821201"/>
                <a:ext cx="370332" cy="3024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333333"/>
                    </a:solidFill>
                  </a14:hiddenFill>
                </a:ext>
              </a:extLst>
            </p:spPr>
          </p:pic>
          <p:pic>
            <p:nvPicPr>
              <p:cNvPr id="34" name="Group 30"/>
              <p:cNvPicPr>
                <a:picLocks noChangeArrowheads="1"/>
              </p:cNvPicPr>
              <p:nvPr/>
            </p:nvPicPr>
            <p:blipFill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0420" y="2797264"/>
                <a:ext cx="370333" cy="3702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333333"/>
                    </a:solidFill>
                  </a14:hiddenFill>
                </a:ext>
              </a:extLst>
            </p:spPr>
          </p:pic>
        </p:grpSp>
        <p:sp>
          <p:nvSpPr>
            <p:cNvPr id="35" name="Line 548"/>
            <p:cNvSpPr>
              <a:spLocks noChangeShapeType="1"/>
            </p:cNvSpPr>
            <p:nvPr/>
          </p:nvSpPr>
          <p:spPr bwMode="auto">
            <a:xfrm flipH="1">
              <a:off x="7230888" y="2650565"/>
              <a:ext cx="2240409" cy="0"/>
            </a:xfrm>
            <a:prstGeom prst="lin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dash"/>
              <a:round/>
              <a:headEnd type="stealth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6" name="Line 548"/>
            <p:cNvSpPr>
              <a:spLocks noChangeShapeType="1"/>
            </p:cNvSpPr>
            <p:nvPr/>
          </p:nvSpPr>
          <p:spPr bwMode="auto">
            <a:xfrm flipH="1">
              <a:off x="7811790" y="4073479"/>
              <a:ext cx="2240409" cy="0"/>
            </a:xfrm>
            <a:prstGeom prst="lin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dash"/>
              <a:round/>
              <a:headEnd type="stealth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8" name="Line 548"/>
            <p:cNvSpPr>
              <a:spLocks noChangeShapeType="1"/>
            </p:cNvSpPr>
            <p:nvPr/>
          </p:nvSpPr>
          <p:spPr bwMode="auto">
            <a:xfrm flipH="1">
              <a:off x="7218991" y="5355622"/>
              <a:ext cx="2240409" cy="0"/>
            </a:xfrm>
            <a:prstGeom prst="lin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dash"/>
              <a:round/>
              <a:headEnd type="stealth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9" name="Line 548"/>
            <p:cNvSpPr>
              <a:spLocks noChangeShapeType="1"/>
            </p:cNvSpPr>
            <p:nvPr/>
          </p:nvSpPr>
          <p:spPr bwMode="auto">
            <a:xfrm>
              <a:off x="2012962" y="2608362"/>
              <a:ext cx="2240409" cy="0"/>
            </a:xfrm>
            <a:prstGeom prst="lin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dash"/>
              <a:round/>
              <a:headEnd type="stealth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0" name="Line 548"/>
            <p:cNvSpPr>
              <a:spLocks noChangeShapeType="1"/>
            </p:cNvSpPr>
            <p:nvPr/>
          </p:nvSpPr>
          <p:spPr bwMode="auto">
            <a:xfrm>
              <a:off x="1514352" y="4032811"/>
              <a:ext cx="2240409" cy="0"/>
            </a:xfrm>
            <a:prstGeom prst="lin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dash"/>
              <a:round/>
              <a:headEnd type="stealth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" name="Line 548"/>
            <p:cNvSpPr>
              <a:spLocks noChangeShapeType="1"/>
            </p:cNvSpPr>
            <p:nvPr/>
          </p:nvSpPr>
          <p:spPr bwMode="auto">
            <a:xfrm>
              <a:off x="2001065" y="5313419"/>
              <a:ext cx="2240409" cy="0"/>
            </a:xfrm>
            <a:prstGeom prst="lin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dash"/>
              <a:round/>
              <a:headEnd type="stealth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504746" y="1761428"/>
            <a:ext cx="282827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b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用心理解协调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494945" y="2161348"/>
            <a:ext cx="3255982" cy="2756288"/>
            <a:chOff x="8125814" y="2143514"/>
            <a:chExt cx="3255982" cy="2756288"/>
          </a:xfrm>
        </p:grpSpPr>
        <p:sp>
          <p:nvSpPr>
            <p:cNvPr id="2" name="矩形: 圆角 1"/>
            <p:cNvSpPr/>
            <p:nvPr/>
          </p:nvSpPr>
          <p:spPr>
            <a:xfrm>
              <a:off x="8173122" y="2143514"/>
              <a:ext cx="3208674" cy="2756288"/>
            </a:xfrm>
            <a:prstGeom prst="roundRect">
              <a:avLst/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125814" y="2538506"/>
              <a:ext cx="3060140" cy="225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1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协调人要深深地理解领导的导向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协调人要精通制度、法规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要站在企业发展的角度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协调人要有一定的资历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662488" y="2373255"/>
            <a:ext cx="3508314" cy="3872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28600">
              <a:lnSpc>
                <a:spcPct val="130000"/>
              </a:lnSpc>
              <a:spcBef>
                <a:spcPts val="10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协调最好在萌芽状态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37031" y="5389956"/>
            <a:ext cx="3011347" cy="3872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28600">
              <a:lnSpc>
                <a:spcPct val="130000"/>
              </a:lnSpc>
              <a:spcBef>
                <a:spcPts val="10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协调的目的是要消除障碍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77282" y="1813834"/>
            <a:ext cx="4747020" cy="3872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28600">
              <a:lnSpc>
                <a:spcPct val="130000"/>
              </a:lnSpc>
              <a:spcBef>
                <a:spcPts val="10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协调就是要找到交点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97756" y="4372615"/>
            <a:ext cx="1530346" cy="7013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28600">
              <a:lnSpc>
                <a:spcPct val="130000"/>
              </a:lnSpc>
              <a:spcBef>
                <a:spcPts val="1000"/>
              </a:spcBef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协调人的要求较高</a:t>
            </a:r>
          </a:p>
        </p:txBody>
      </p:sp>
      <p:sp>
        <p:nvSpPr>
          <p:cNvPr id="10" name="îṥlíḍê"/>
          <p:cNvSpPr/>
          <p:nvPr/>
        </p:nvSpPr>
        <p:spPr>
          <a:xfrm>
            <a:off x="449650" y="3364465"/>
            <a:ext cx="7975445" cy="405971"/>
          </a:xfrm>
          <a:prstGeom prst="rightArrow">
            <a:avLst>
              <a:gd name="adj1" fmla="val 42300"/>
              <a:gd name="adj2" fmla="val 8067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íşļïḑè"/>
          <p:cNvSpPr/>
          <p:nvPr/>
        </p:nvSpPr>
        <p:spPr bwMode="auto">
          <a:xfrm>
            <a:off x="1027147" y="3266225"/>
            <a:ext cx="602449" cy="6024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2647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86245" y="4637763"/>
            <a:ext cx="2916677" cy="38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协调要及时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23471" y="3879976"/>
            <a:ext cx="174484" cy="1037130"/>
            <a:chOff x="1114456" y="3512384"/>
            <a:chExt cx="174484" cy="1037130"/>
          </a:xfrm>
          <a:solidFill>
            <a:srgbClr val="26479B"/>
          </a:solidFill>
        </p:grpSpPr>
        <p:cxnSp>
          <p:nvCxnSpPr>
            <p:cNvPr id="14" name="直接连接符 13"/>
            <p:cNvCxnSpPr/>
            <p:nvPr/>
          </p:nvCxnSpPr>
          <p:spPr>
            <a:xfrm>
              <a:off x="1201699" y="3512384"/>
              <a:ext cx="0" cy="949888"/>
            </a:xfrm>
            <a:prstGeom prst="line">
              <a:avLst/>
            </a:prstGeom>
            <a:grpFill/>
            <a:ln w="19050">
              <a:solidFill>
                <a:srgbClr val="2647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114456" y="4375030"/>
              <a:ext cx="174484" cy="174484"/>
            </a:xfrm>
            <a:prstGeom prst="ellipse">
              <a:avLst/>
            </a:prstGeom>
            <a:grp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íşļïḑè"/>
          <p:cNvSpPr/>
          <p:nvPr/>
        </p:nvSpPr>
        <p:spPr bwMode="auto">
          <a:xfrm>
            <a:off x="2407710" y="3266225"/>
            <a:ext cx="602449" cy="6024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2647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 flipV="1">
            <a:off x="2621692" y="2495632"/>
            <a:ext cx="174484" cy="767926"/>
            <a:chOff x="1114456" y="3781588"/>
            <a:chExt cx="174484" cy="767926"/>
          </a:xfrm>
          <a:solidFill>
            <a:srgbClr val="26479B"/>
          </a:solidFill>
        </p:grpSpPr>
        <p:cxnSp>
          <p:nvCxnSpPr>
            <p:cNvPr id="18" name="直接连接符 17"/>
            <p:cNvCxnSpPr/>
            <p:nvPr/>
          </p:nvCxnSpPr>
          <p:spPr>
            <a:xfrm>
              <a:off x="1201699" y="3781588"/>
              <a:ext cx="0" cy="680684"/>
            </a:xfrm>
            <a:prstGeom prst="line">
              <a:avLst/>
            </a:prstGeom>
            <a:grpFill/>
            <a:ln w="19050">
              <a:solidFill>
                <a:srgbClr val="2647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1114456" y="4375030"/>
              <a:ext cx="174484" cy="174484"/>
            </a:xfrm>
            <a:prstGeom prst="ellipse">
              <a:avLst/>
            </a:prstGeom>
            <a:grp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íşļïḑè"/>
          <p:cNvSpPr/>
          <p:nvPr/>
        </p:nvSpPr>
        <p:spPr bwMode="auto">
          <a:xfrm>
            <a:off x="3679061" y="3276344"/>
            <a:ext cx="602449" cy="6024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2647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 flipH="1">
            <a:off x="3864305" y="3966914"/>
            <a:ext cx="174484" cy="1737912"/>
            <a:chOff x="1114456" y="2811602"/>
            <a:chExt cx="174484" cy="1737912"/>
          </a:xfrm>
          <a:solidFill>
            <a:srgbClr val="26479B"/>
          </a:solidFill>
        </p:grpSpPr>
        <p:cxnSp>
          <p:nvCxnSpPr>
            <p:cNvPr id="22" name="直接连接符 21"/>
            <p:cNvCxnSpPr/>
            <p:nvPr/>
          </p:nvCxnSpPr>
          <p:spPr>
            <a:xfrm flipH="1">
              <a:off x="1201699" y="2811602"/>
              <a:ext cx="0" cy="1650670"/>
            </a:xfrm>
            <a:prstGeom prst="line">
              <a:avLst/>
            </a:prstGeom>
            <a:grpFill/>
            <a:ln w="19050">
              <a:solidFill>
                <a:srgbClr val="2647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1114456" y="4375030"/>
              <a:ext cx="174484" cy="174484"/>
            </a:xfrm>
            <a:prstGeom prst="ellipse">
              <a:avLst/>
            </a:prstGeom>
            <a:grp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íşļïḑè"/>
          <p:cNvSpPr/>
          <p:nvPr/>
        </p:nvSpPr>
        <p:spPr bwMode="auto">
          <a:xfrm>
            <a:off x="4863299" y="3272705"/>
            <a:ext cx="602449" cy="6024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2647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flipV="1">
            <a:off x="5077282" y="1969030"/>
            <a:ext cx="174484" cy="1218656"/>
            <a:chOff x="1114456" y="3330858"/>
            <a:chExt cx="174484" cy="1218656"/>
          </a:xfrm>
          <a:solidFill>
            <a:srgbClr val="26479B"/>
          </a:solidFill>
        </p:grpSpPr>
        <p:cxnSp>
          <p:nvCxnSpPr>
            <p:cNvPr id="26" name="直接连接符 25"/>
            <p:cNvCxnSpPr/>
            <p:nvPr/>
          </p:nvCxnSpPr>
          <p:spPr>
            <a:xfrm>
              <a:off x="1201698" y="3330858"/>
              <a:ext cx="0" cy="1044171"/>
            </a:xfrm>
            <a:prstGeom prst="line">
              <a:avLst/>
            </a:prstGeom>
            <a:grpFill/>
            <a:ln w="19050">
              <a:solidFill>
                <a:srgbClr val="2647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>
            <a:xfrm>
              <a:off x="1114456" y="4375030"/>
              <a:ext cx="174484" cy="174484"/>
            </a:xfrm>
            <a:prstGeom prst="ellipse">
              <a:avLst/>
            </a:prstGeom>
            <a:grp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íşļïḑè"/>
          <p:cNvSpPr/>
          <p:nvPr/>
        </p:nvSpPr>
        <p:spPr bwMode="auto">
          <a:xfrm>
            <a:off x="6209475" y="3247411"/>
            <a:ext cx="602449" cy="6024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26479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05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 flipH="1">
            <a:off x="6415339" y="3864269"/>
            <a:ext cx="174484" cy="767926"/>
            <a:chOff x="1114456" y="3781588"/>
            <a:chExt cx="174484" cy="767926"/>
          </a:xfrm>
          <a:solidFill>
            <a:srgbClr val="26479B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201699" y="3781588"/>
              <a:ext cx="0" cy="680684"/>
            </a:xfrm>
            <a:prstGeom prst="line">
              <a:avLst/>
            </a:prstGeom>
            <a:grpFill/>
            <a:ln w="19050">
              <a:solidFill>
                <a:srgbClr val="2647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/>
          </p:nvSpPr>
          <p:spPr>
            <a:xfrm>
              <a:off x="1114456" y="4375030"/>
              <a:ext cx="174484" cy="174484"/>
            </a:xfrm>
            <a:prstGeom prst="ellipse">
              <a:avLst/>
            </a:prstGeom>
            <a:grpFill/>
            <a:ln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33" name="组合 32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35" name="矩形: 圆角 34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34" name="椭圆 33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" grpId="0"/>
      <p:bldP spid="7" grpId="0"/>
      <p:bldP spid="8" grpId="0"/>
      <p:bldP spid="10" grpId="0" animBg="1"/>
      <p:bldP spid="11" grpId="0" animBg="1"/>
      <p:bldP spid="12" grpId="0"/>
      <p:bldP spid="16" grpId="0" animBg="1"/>
      <p:bldP spid="20" grpId="0" animBg="1"/>
      <p:bldP spid="24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33918" name="Group 3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703830" y="1514475"/>
          <a:ext cx="8348980" cy="4170680"/>
        </p:xfrm>
        <a:graphic>
          <a:graphicData uri="http://schemas.openxmlformats.org/drawingml/2006/table">
            <a:tbl>
              <a:tblPr/>
              <a:tblGrid>
                <a:gridCol w="1156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6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领导者的影响力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被领导者的影响力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7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说明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若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A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比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B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小，表示为以下属为中心的领导模式；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9050">
                      <a:solidFill>
                        <a:srgbClr val="93C5E1"/>
                      </a:solidFill>
                      <a:prstDash val="solid"/>
                    </a:lnT>
                    <a:lnB w="3175">
                      <a:solidFill>
                        <a:srgbClr val="93C5E1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rnd">
                      <a:solidFill>
                        <a:srgbClr val="93C5E1"/>
                      </a:solidFill>
                      <a:prstDash val="solid"/>
                    </a:lnR>
                    <a:lnT w="19050">
                      <a:solidFill>
                        <a:srgbClr val="93C5E1"/>
                      </a:solidFill>
                      <a:prstDash val="solid"/>
                    </a:lnT>
                    <a:lnB w="3175">
                      <a:solidFill>
                        <a:srgbClr val="93C5E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说明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若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A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比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B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大，表示以上司为中心的领导模式。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3175">
                      <a:solidFill>
                        <a:srgbClr val="93C5E1"/>
                      </a:solidFill>
                      <a:prstDash val="dot"/>
                    </a:lnT>
                    <a:lnB w="3175">
                      <a:solidFill>
                        <a:srgbClr val="93C5E1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rnd">
                      <a:solidFill>
                        <a:srgbClr val="93C5E1"/>
                      </a:solidFill>
                      <a:prstDash val="solid"/>
                    </a:lnR>
                    <a:lnT w="3175">
                      <a:solidFill>
                        <a:srgbClr val="93C5E1"/>
                      </a:solidFill>
                      <a:prstDash val="dot"/>
                    </a:lnT>
                    <a:lnB w="3175">
                      <a:solidFill>
                        <a:srgbClr val="93C5E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说明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A=0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是无为而治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3175">
                      <a:solidFill>
                        <a:srgbClr val="93C5E1"/>
                      </a:solidFill>
                      <a:prstDash val="dot"/>
                    </a:lnT>
                    <a:lnB w="3175">
                      <a:solidFill>
                        <a:srgbClr val="93C5E1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rnd">
                      <a:solidFill>
                        <a:srgbClr val="93C5E1"/>
                      </a:solidFill>
                      <a:prstDash val="solid"/>
                    </a:lnR>
                    <a:lnT w="3175">
                      <a:solidFill>
                        <a:srgbClr val="93C5E1"/>
                      </a:solidFill>
                      <a:prstDash val="dot"/>
                    </a:lnT>
                    <a:lnB w="3175">
                      <a:solidFill>
                        <a:srgbClr val="93C5E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3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说明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 B=0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是独裁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3175">
                      <a:solidFill>
                        <a:srgbClr val="93C5E1"/>
                      </a:solidFill>
                      <a:prstDash val="dot"/>
                    </a:lnT>
                    <a:lnB w="3175">
                      <a:solidFill>
                        <a:srgbClr val="93C5E1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rnd">
                      <a:solidFill>
                        <a:srgbClr val="93C5E1"/>
                      </a:solidFill>
                      <a:prstDash val="solid"/>
                    </a:lnR>
                    <a:lnT w="3175">
                      <a:solidFill>
                        <a:srgbClr val="93C5E1"/>
                      </a:solidFill>
                      <a:prstDash val="dot"/>
                    </a:lnT>
                    <a:lnB w="3175">
                      <a:solidFill>
                        <a:srgbClr val="93C5E1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3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说明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79B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93A80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要满足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A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＋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B=1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（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A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、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B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组合有无限多种，构成无限连续性的各种程度领导风格）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3175">
                      <a:solidFill>
                        <a:srgbClr val="93C5E1"/>
                      </a:solidFill>
                      <a:prstDash val="dot"/>
                    </a:lnT>
                    <a:lnB w="19050" cap="rnd">
                      <a:solidFill>
                        <a:srgbClr val="93C5E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rnd">
                      <a:solidFill>
                        <a:srgbClr val="93C5E1"/>
                      </a:solidFill>
                      <a:prstDash val="solid"/>
                    </a:lnR>
                    <a:lnT w="3175">
                      <a:solidFill>
                        <a:srgbClr val="93C5E1"/>
                      </a:solidFill>
                      <a:prstDash val="dot"/>
                    </a:lnT>
                    <a:lnB w="19050" cap="rnd">
                      <a:solidFill>
                        <a:srgbClr val="93C5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6" name="组合 5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跨部门沟通解决之道</a:t>
                </a: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1174" y="2115277"/>
            <a:ext cx="1264778" cy="3336415"/>
            <a:chOff x="1567543" y="2026377"/>
            <a:chExt cx="1264778" cy="3336415"/>
          </a:xfrm>
        </p:grpSpPr>
        <p:sp>
          <p:nvSpPr>
            <p:cNvPr id="11" name="对话气泡: 圆角矩形 1"/>
            <p:cNvSpPr/>
            <p:nvPr/>
          </p:nvSpPr>
          <p:spPr>
            <a:xfrm>
              <a:off x="1567543" y="2026377"/>
              <a:ext cx="1264778" cy="3336415"/>
            </a:xfrm>
            <a:custGeom>
              <a:avLst/>
              <a:gdLst>
                <a:gd name="connsiteX0" fmla="*/ 0 w 1170433"/>
                <a:gd name="connsiteY0" fmla="*/ 195076 h 3336415"/>
                <a:gd name="connsiteX1" fmla="*/ 195076 w 1170433"/>
                <a:gd name="connsiteY1" fmla="*/ 0 h 3336415"/>
                <a:gd name="connsiteX2" fmla="*/ 682753 w 1170433"/>
                <a:gd name="connsiteY2" fmla="*/ 0 h 3336415"/>
                <a:gd name="connsiteX3" fmla="*/ 682753 w 1170433"/>
                <a:gd name="connsiteY3" fmla="*/ 0 h 3336415"/>
                <a:gd name="connsiteX4" fmla="*/ 975361 w 1170433"/>
                <a:gd name="connsiteY4" fmla="*/ 0 h 3336415"/>
                <a:gd name="connsiteX5" fmla="*/ 975357 w 1170433"/>
                <a:gd name="connsiteY5" fmla="*/ 0 h 3336415"/>
                <a:gd name="connsiteX6" fmla="*/ 1170433 w 1170433"/>
                <a:gd name="connsiteY6" fmla="*/ 195076 h 3336415"/>
                <a:gd name="connsiteX7" fmla="*/ 1170433 w 1170433"/>
                <a:gd name="connsiteY7" fmla="*/ 556069 h 3336415"/>
                <a:gd name="connsiteX8" fmla="*/ 1624081 w 1170433"/>
                <a:gd name="connsiteY8" fmla="*/ 921384 h 3336415"/>
                <a:gd name="connsiteX9" fmla="*/ 1170433 w 1170433"/>
                <a:gd name="connsiteY9" fmla="*/ 1390173 h 3336415"/>
                <a:gd name="connsiteX10" fmla="*/ 1170433 w 1170433"/>
                <a:gd name="connsiteY10" fmla="*/ 3141339 h 3336415"/>
                <a:gd name="connsiteX11" fmla="*/ 975357 w 1170433"/>
                <a:gd name="connsiteY11" fmla="*/ 3336415 h 3336415"/>
                <a:gd name="connsiteX12" fmla="*/ 975361 w 1170433"/>
                <a:gd name="connsiteY12" fmla="*/ 3336415 h 3336415"/>
                <a:gd name="connsiteX13" fmla="*/ 682753 w 1170433"/>
                <a:gd name="connsiteY13" fmla="*/ 3336415 h 3336415"/>
                <a:gd name="connsiteX14" fmla="*/ 682753 w 1170433"/>
                <a:gd name="connsiteY14" fmla="*/ 3336415 h 3336415"/>
                <a:gd name="connsiteX15" fmla="*/ 195076 w 1170433"/>
                <a:gd name="connsiteY15" fmla="*/ 3336415 h 3336415"/>
                <a:gd name="connsiteX16" fmla="*/ 0 w 1170433"/>
                <a:gd name="connsiteY16" fmla="*/ 3141339 h 3336415"/>
                <a:gd name="connsiteX17" fmla="*/ 0 w 1170433"/>
                <a:gd name="connsiteY17" fmla="*/ 1390173 h 3336415"/>
                <a:gd name="connsiteX18" fmla="*/ 0 w 1170433"/>
                <a:gd name="connsiteY18" fmla="*/ 556069 h 3336415"/>
                <a:gd name="connsiteX19" fmla="*/ 0 w 1170433"/>
                <a:gd name="connsiteY19" fmla="*/ 556069 h 3336415"/>
                <a:gd name="connsiteX20" fmla="*/ 0 w 1170433"/>
                <a:gd name="connsiteY20" fmla="*/ 195076 h 3336415"/>
                <a:gd name="connsiteX0-1" fmla="*/ 0 w 1624081"/>
                <a:gd name="connsiteY0-2" fmla="*/ 195076 h 3336415"/>
                <a:gd name="connsiteX1-3" fmla="*/ 195076 w 1624081"/>
                <a:gd name="connsiteY1-4" fmla="*/ 0 h 3336415"/>
                <a:gd name="connsiteX2-5" fmla="*/ 682753 w 1624081"/>
                <a:gd name="connsiteY2-6" fmla="*/ 0 h 3336415"/>
                <a:gd name="connsiteX3-7" fmla="*/ 682753 w 1624081"/>
                <a:gd name="connsiteY3-8" fmla="*/ 0 h 3336415"/>
                <a:gd name="connsiteX4-9" fmla="*/ 975361 w 1624081"/>
                <a:gd name="connsiteY4-10" fmla="*/ 0 h 3336415"/>
                <a:gd name="connsiteX5-11" fmla="*/ 975357 w 1624081"/>
                <a:gd name="connsiteY5-12" fmla="*/ 0 h 3336415"/>
                <a:gd name="connsiteX6-13" fmla="*/ 1170433 w 1624081"/>
                <a:gd name="connsiteY6-14" fmla="*/ 195076 h 3336415"/>
                <a:gd name="connsiteX7-15" fmla="*/ 1170433 w 1624081"/>
                <a:gd name="connsiteY7-16" fmla="*/ 556069 h 3336415"/>
                <a:gd name="connsiteX8-17" fmla="*/ 1624081 w 1624081"/>
                <a:gd name="connsiteY8-18" fmla="*/ 921384 h 3336415"/>
                <a:gd name="connsiteX9-19" fmla="*/ 1145033 w 1624081"/>
                <a:gd name="connsiteY9-20" fmla="*/ 2329973 h 3336415"/>
                <a:gd name="connsiteX10-21" fmla="*/ 1170433 w 1624081"/>
                <a:gd name="connsiteY10-22" fmla="*/ 3141339 h 3336415"/>
                <a:gd name="connsiteX11-23" fmla="*/ 975357 w 1624081"/>
                <a:gd name="connsiteY11-24" fmla="*/ 3336415 h 3336415"/>
                <a:gd name="connsiteX12-25" fmla="*/ 975361 w 1624081"/>
                <a:gd name="connsiteY12-26" fmla="*/ 3336415 h 3336415"/>
                <a:gd name="connsiteX13-27" fmla="*/ 682753 w 1624081"/>
                <a:gd name="connsiteY13-28" fmla="*/ 3336415 h 3336415"/>
                <a:gd name="connsiteX14-29" fmla="*/ 682753 w 1624081"/>
                <a:gd name="connsiteY14-30" fmla="*/ 3336415 h 3336415"/>
                <a:gd name="connsiteX15-31" fmla="*/ 195076 w 1624081"/>
                <a:gd name="connsiteY15-32" fmla="*/ 3336415 h 3336415"/>
                <a:gd name="connsiteX16-33" fmla="*/ 0 w 1624081"/>
                <a:gd name="connsiteY16-34" fmla="*/ 3141339 h 3336415"/>
                <a:gd name="connsiteX17-35" fmla="*/ 0 w 1624081"/>
                <a:gd name="connsiteY17-36" fmla="*/ 1390173 h 3336415"/>
                <a:gd name="connsiteX18-37" fmla="*/ 0 w 1624081"/>
                <a:gd name="connsiteY18-38" fmla="*/ 556069 h 3336415"/>
                <a:gd name="connsiteX19-39" fmla="*/ 0 w 1624081"/>
                <a:gd name="connsiteY19-40" fmla="*/ 556069 h 3336415"/>
                <a:gd name="connsiteX20-41" fmla="*/ 0 w 1624081"/>
                <a:gd name="connsiteY20-42" fmla="*/ 195076 h 3336415"/>
                <a:gd name="connsiteX0-43" fmla="*/ 0 w 1624081"/>
                <a:gd name="connsiteY0-44" fmla="*/ 195076 h 3336415"/>
                <a:gd name="connsiteX1-45" fmla="*/ 195076 w 1624081"/>
                <a:gd name="connsiteY1-46" fmla="*/ 0 h 3336415"/>
                <a:gd name="connsiteX2-47" fmla="*/ 682753 w 1624081"/>
                <a:gd name="connsiteY2-48" fmla="*/ 0 h 3336415"/>
                <a:gd name="connsiteX3-49" fmla="*/ 682753 w 1624081"/>
                <a:gd name="connsiteY3-50" fmla="*/ 0 h 3336415"/>
                <a:gd name="connsiteX4-51" fmla="*/ 975361 w 1624081"/>
                <a:gd name="connsiteY4-52" fmla="*/ 0 h 3336415"/>
                <a:gd name="connsiteX5-53" fmla="*/ 975357 w 1624081"/>
                <a:gd name="connsiteY5-54" fmla="*/ 0 h 3336415"/>
                <a:gd name="connsiteX6-55" fmla="*/ 1170433 w 1624081"/>
                <a:gd name="connsiteY6-56" fmla="*/ 195076 h 3336415"/>
                <a:gd name="connsiteX7-57" fmla="*/ 1170433 w 1624081"/>
                <a:gd name="connsiteY7-58" fmla="*/ 1432369 h 3336415"/>
                <a:gd name="connsiteX8-59" fmla="*/ 1624081 w 1624081"/>
                <a:gd name="connsiteY8-60" fmla="*/ 921384 h 3336415"/>
                <a:gd name="connsiteX9-61" fmla="*/ 1145033 w 1624081"/>
                <a:gd name="connsiteY9-62" fmla="*/ 2329973 h 3336415"/>
                <a:gd name="connsiteX10-63" fmla="*/ 1170433 w 1624081"/>
                <a:gd name="connsiteY10-64" fmla="*/ 3141339 h 3336415"/>
                <a:gd name="connsiteX11-65" fmla="*/ 975357 w 1624081"/>
                <a:gd name="connsiteY11-66" fmla="*/ 3336415 h 3336415"/>
                <a:gd name="connsiteX12-67" fmla="*/ 975361 w 1624081"/>
                <a:gd name="connsiteY12-68" fmla="*/ 3336415 h 3336415"/>
                <a:gd name="connsiteX13-69" fmla="*/ 682753 w 1624081"/>
                <a:gd name="connsiteY13-70" fmla="*/ 3336415 h 3336415"/>
                <a:gd name="connsiteX14-71" fmla="*/ 682753 w 1624081"/>
                <a:gd name="connsiteY14-72" fmla="*/ 3336415 h 3336415"/>
                <a:gd name="connsiteX15-73" fmla="*/ 195076 w 1624081"/>
                <a:gd name="connsiteY15-74" fmla="*/ 3336415 h 3336415"/>
                <a:gd name="connsiteX16-75" fmla="*/ 0 w 1624081"/>
                <a:gd name="connsiteY16-76" fmla="*/ 3141339 h 3336415"/>
                <a:gd name="connsiteX17-77" fmla="*/ 0 w 1624081"/>
                <a:gd name="connsiteY17-78" fmla="*/ 1390173 h 3336415"/>
                <a:gd name="connsiteX18-79" fmla="*/ 0 w 1624081"/>
                <a:gd name="connsiteY18-80" fmla="*/ 556069 h 3336415"/>
                <a:gd name="connsiteX19-81" fmla="*/ 0 w 1624081"/>
                <a:gd name="connsiteY19-82" fmla="*/ 556069 h 3336415"/>
                <a:gd name="connsiteX20-83" fmla="*/ 0 w 1624081"/>
                <a:gd name="connsiteY20-84" fmla="*/ 195076 h 3336415"/>
                <a:gd name="connsiteX0-85" fmla="*/ 0 w 1776481"/>
                <a:gd name="connsiteY0-86" fmla="*/ 195076 h 3336415"/>
                <a:gd name="connsiteX1-87" fmla="*/ 195076 w 1776481"/>
                <a:gd name="connsiteY1-88" fmla="*/ 0 h 3336415"/>
                <a:gd name="connsiteX2-89" fmla="*/ 682753 w 1776481"/>
                <a:gd name="connsiteY2-90" fmla="*/ 0 h 3336415"/>
                <a:gd name="connsiteX3-91" fmla="*/ 682753 w 1776481"/>
                <a:gd name="connsiteY3-92" fmla="*/ 0 h 3336415"/>
                <a:gd name="connsiteX4-93" fmla="*/ 975361 w 1776481"/>
                <a:gd name="connsiteY4-94" fmla="*/ 0 h 3336415"/>
                <a:gd name="connsiteX5-95" fmla="*/ 975357 w 1776481"/>
                <a:gd name="connsiteY5-96" fmla="*/ 0 h 3336415"/>
                <a:gd name="connsiteX6-97" fmla="*/ 1170433 w 1776481"/>
                <a:gd name="connsiteY6-98" fmla="*/ 195076 h 3336415"/>
                <a:gd name="connsiteX7-99" fmla="*/ 1170433 w 1776481"/>
                <a:gd name="connsiteY7-100" fmla="*/ 1432369 h 3336415"/>
                <a:gd name="connsiteX8-101" fmla="*/ 1776481 w 1776481"/>
                <a:gd name="connsiteY8-102" fmla="*/ 1823084 h 3336415"/>
                <a:gd name="connsiteX9-103" fmla="*/ 1145033 w 1776481"/>
                <a:gd name="connsiteY9-104" fmla="*/ 2329973 h 3336415"/>
                <a:gd name="connsiteX10-105" fmla="*/ 1170433 w 1776481"/>
                <a:gd name="connsiteY10-106" fmla="*/ 3141339 h 3336415"/>
                <a:gd name="connsiteX11-107" fmla="*/ 975357 w 1776481"/>
                <a:gd name="connsiteY11-108" fmla="*/ 3336415 h 3336415"/>
                <a:gd name="connsiteX12-109" fmla="*/ 975361 w 1776481"/>
                <a:gd name="connsiteY12-110" fmla="*/ 3336415 h 3336415"/>
                <a:gd name="connsiteX13-111" fmla="*/ 682753 w 1776481"/>
                <a:gd name="connsiteY13-112" fmla="*/ 3336415 h 3336415"/>
                <a:gd name="connsiteX14-113" fmla="*/ 682753 w 1776481"/>
                <a:gd name="connsiteY14-114" fmla="*/ 3336415 h 3336415"/>
                <a:gd name="connsiteX15-115" fmla="*/ 195076 w 1776481"/>
                <a:gd name="connsiteY15-116" fmla="*/ 3336415 h 3336415"/>
                <a:gd name="connsiteX16-117" fmla="*/ 0 w 1776481"/>
                <a:gd name="connsiteY16-118" fmla="*/ 3141339 h 3336415"/>
                <a:gd name="connsiteX17-119" fmla="*/ 0 w 1776481"/>
                <a:gd name="connsiteY17-120" fmla="*/ 1390173 h 3336415"/>
                <a:gd name="connsiteX18-121" fmla="*/ 0 w 1776481"/>
                <a:gd name="connsiteY18-122" fmla="*/ 556069 h 3336415"/>
                <a:gd name="connsiteX19-123" fmla="*/ 0 w 1776481"/>
                <a:gd name="connsiteY19-124" fmla="*/ 556069 h 3336415"/>
                <a:gd name="connsiteX20-125" fmla="*/ 0 w 1776481"/>
                <a:gd name="connsiteY20-126" fmla="*/ 195076 h 3336415"/>
                <a:gd name="connsiteX0-127" fmla="*/ 0 w 1776481"/>
                <a:gd name="connsiteY0-128" fmla="*/ 195076 h 3336415"/>
                <a:gd name="connsiteX1-129" fmla="*/ 195076 w 1776481"/>
                <a:gd name="connsiteY1-130" fmla="*/ 0 h 3336415"/>
                <a:gd name="connsiteX2-131" fmla="*/ 682753 w 1776481"/>
                <a:gd name="connsiteY2-132" fmla="*/ 0 h 3336415"/>
                <a:gd name="connsiteX3-133" fmla="*/ 682753 w 1776481"/>
                <a:gd name="connsiteY3-134" fmla="*/ 0 h 3336415"/>
                <a:gd name="connsiteX4-135" fmla="*/ 975361 w 1776481"/>
                <a:gd name="connsiteY4-136" fmla="*/ 0 h 3336415"/>
                <a:gd name="connsiteX5-137" fmla="*/ 975357 w 1776481"/>
                <a:gd name="connsiteY5-138" fmla="*/ 0 h 3336415"/>
                <a:gd name="connsiteX6-139" fmla="*/ 1170433 w 1776481"/>
                <a:gd name="connsiteY6-140" fmla="*/ 195076 h 3336415"/>
                <a:gd name="connsiteX7-141" fmla="*/ 1170433 w 1776481"/>
                <a:gd name="connsiteY7-142" fmla="*/ 1038669 h 3336415"/>
                <a:gd name="connsiteX8-143" fmla="*/ 1776481 w 1776481"/>
                <a:gd name="connsiteY8-144" fmla="*/ 1823084 h 3336415"/>
                <a:gd name="connsiteX9-145" fmla="*/ 1145033 w 1776481"/>
                <a:gd name="connsiteY9-146" fmla="*/ 2329973 h 3336415"/>
                <a:gd name="connsiteX10-147" fmla="*/ 1170433 w 1776481"/>
                <a:gd name="connsiteY10-148" fmla="*/ 3141339 h 3336415"/>
                <a:gd name="connsiteX11-149" fmla="*/ 975357 w 1776481"/>
                <a:gd name="connsiteY11-150" fmla="*/ 3336415 h 3336415"/>
                <a:gd name="connsiteX12-151" fmla="*/ 975361 w 1776481"/>
                <a:gd name="connsiteY12-152" fmla="*/ 3336415 h 3336415"/>
                <a:gd name="connsiteX13-153" fmla="*/ 682753 w 1776481"/>
                <a:gd name="connsiteY13-154" fmla="*/ 3336415 h 3336415"/>
                <a:gd name="connsiteX14-155" fmla="*/ 682753 w 1776481"/>
                <a:gd name="connsiteY14-156" fmla="*/ 3336415 h 3336415"/>
                <a:gd name="connsiteX15-157" fmla="*/ 195076 w 1776481"/>
                <a:gd name="connsiteY15-158" fmla="*/ 3336415 h 3336415"/>
                <a:gd name="connsiteX16-159" fmla="*/ 0 w 1776481"/>
                <a:gd name="connsiteY16-160" fmla="*/ 3141339 h 3336415"/>
                <a:gd name="connsiteX17-161" fmla="*/ 0 w 1776481"/>
                <a:gd name="connsiteY17-162" fmla="*/ 1390173 h 3336415"/>
                <a:gd name="connsiteX18-163" fmla="*/ 0 w 1776481"/>
                <a:gd name="connsiteY18-164" fmla="*/ 556069 h 3336415"/>
                <a:gd name="connsiteX19-165" fmla="*/ 0 w 1776481"/>
                <a:gd name="connsiteY19-166" fmla="*/ 556069 h 3336415"/>
                <a:gd name="connsiteX20-167" fmla="*/ 0 w 1776481"/>
                <a:gd name="connsiteY20-168" fmla="*/ 195076 h 3336415"/>
                <a:gd name="connsiteX0-169" fmla="*/ 0 w 1776481"/>
                <a:gd name="connsiteY0-170" fmla="*/ 195076 h 3336415"/>
                <a:gd name="connsiteX1-171" fmla="*/ 195076 w 1776481"/>
                <a:gd name="connsiteY1-172" fmla="*/ 0 h 3336415"/>
                <a:gd name="connsiteX2-173" fmla="*/ 682753 w 1776481"/>
                <a:gd name="connsiteY2-174" fmla="*/ 0 h 3336415"/>
                <a:gd name="connsiteX3-175" fmla="*/ 682753 w 1776481"/>
                <a:gd name="connsiteY3-176" fmla="*/ 0 h 3336415"/>
                <a:gd name="connsiteX4-177" fmla="*/ 975361 w 1776481"/>
                <a:gd name="connsiteY4-178" fmla="*/ 0 h 3336415"/>
                <a:gd name="connsiteX5-179" fmla="*/ 975357 w 1776481"/>
                <a:gd name="connsiteY5-180" fmla="*/ 0 h 3336415"/>
                <a:gd name="connsiteX6-181" fmla="*/ 1170433 w 1776481"/>
                <a:gd name="connsiteY6-182" fmla="*/ 195076 h 3336415"/>
                <a:gd name="connsiteX7-183" fmla="*/ 1170433 w 1776481"/>
                <a:gd name="connsiteY7-184" fmla="*/ 1038669 h 3336415"/>
                <a:gd name="connsiteX8-185" fmla="*/ 1776481 w 1776481"/>
                <a:gd name="connsiteY8-186" fmla="*/ 1823084 h 3336415"/>
                <a:gd name="connsiteX9-187" fmla="*/ 1183133 w 1776481"/>
                <a:gd name="connsiteY9-188" fmla="*/ 2025173 h 3336415"/>
                <a:gd name="connsiteX10-189" fmla="*/ 1170433 w 1776481"/>
                <a:gd name="connsiteY10-190" fmla="*/ 3141339 h 3336415"/>
                <a:gd name="connsiteX11-191" fmla="*/ 975357 w 1776481"/>
                <a:gd name="connsiteY11-192" fmla="*/ 3336415 h 3336415"/>
                <a:gd name="connsiteX12-193" fmla="*/ 975361 w 1776481"/>
                <a:gd name="connsiteY12-194" fmla="*/ 3336415 h 3336415"/>
                <a:gd name="connsiteX13-195" fmla="*/ 682753 w 1776481"/>
                <a:gd name="connsiteY13-196" fmla="*/ 3336415 h 3336415"/>
                <a:gd name="connsiteX14-197" fmla="*/ 682753 w 1776481"/>
                <a:gd name="connsiteY14-198" fmla="*/ 3336415 h 3336415"/>
                <a:gd name="connsiteX15-199" fmla="*/ 195076 w 1776481"/>
                <a:gd name="connsiteY15-200" fmla="*/ 3336415 h 3336415"/>
                <a:gd name="connsiteX16-201" fmla="*/ 0 w 1776481"/>
                <a:gd name="connsiteY16-202" fmla="*/ 3141339 h 3336415"/>
                <a:gd name="connsiteX17-203" fmla="*/ 0 w 1776481"/>
                <a:gd name="connsiteY17-204" fmla="*/ 1390173 h 3336415"/>
                <a:gd name="connsiteX18-205" fmla="*/ 0 w 1776481"/>
                <a:gd name="connsiteY18-206" fmla="*/ 556069 h 3336415"/>
                <a:gd name="connsiteX19-207" fmla="*/ 0 w 1776481"/>
                <a:gd name="connsiteY19-208" fmla="*/ 556069 h 3336415"/>
                <a:gd name="connsiteX20-209" fmla="*/ 0 w 1776481"/>
                <a:gd name="connsiteY20-210" fmla="*/ 195076 h 3336415"/>
                <a:gd name="connsiteX0-211" fmla="*/ 0 w 1827281"/>
                <a:gd name="connsiteY0-212" fmla="*/ 195076 h 3336415"/>
                <a:gd name="connsiteX1-213" fmla="*/ 195076 w 1827281"/>
                <a:gd name="connsiteY1-214" fmla="*/ 0 h 3336415"/>
                <a:gd name="connsiteX2-215" fmla="*/ 682753 w 1827281"/>
                <a:gd name="connsiteY2-216" fmla="*/ 0 h 3336415"/>
                <a:gd name="connsiteX3-217" fmla="*/ 682753 w 1827281"/>
                <a:gd name="connsiteY3-218" fmla="*/ 0 h 3336415"/>
                <a:gd name="connsiteX4-219" fmla="*/ 975361 w 1827281"/>
                <a:gd name="connsiteY4-220" fmla="*/ 0 h 3336415"/>
                <a:gd name="connsiteX5-221" fmla="*/ 975357 w 1827281"/>
                <a:gd name="connsiteY5-222" fmla="*/ 0 h 3336415"/>
                <a:gd name="connsiteX6-223" fmla="*/ 1170433 w 1827281"/>
                <a:gd name="connsiteY6-224" fmla="*/ 195076 h 3336415"/>
                <a:gd name="connsiteX7-225" fmla="*/ 1170433 w 1827281"/>
                <a:gd name="connsiteY7-226" fmla="*/ 1038669 h 3336415"/>
                <a:gd name="connsiteX8-227" fmla="*/ 1827281 w 1827281"/>
                <a:gd name="connsiteY8-228" fmla="*/ 1543684 h 3336415"/>
                <a:gd name="connsiteX9-229" fmla="*/ 1183133 w 1827281"/>
                <a:gd name="connsiteY9-230" fmla="*/ 2025173 h 3336415"/>
                <a:gd name="connsiteX10-231" fmla="*/ 1170433 w 1827281"/>
                <a:gd name="connsiteY10-232" fmla="*/ 3141339 h 3336415"/>
                <a:gd name="connsiteX11-233" fmla="*/ 975357 w 1827281"/>
                <a:gd name="connsiteY11-234" fmla="*/ 3336415 h 3336415"/>
                <a:gd name="connsiteX12-235" fmla="*/ 975361 w 1827281"/>
                <a:gd name="connsiteY12-236" fmla="*/ 3336415 h 3336415"/>
                <a:gd name="connsiteX13-237" fmla="*/ 682753 w 1827281"/>
                <a:gd name="connsiteY13-238" fmla="*/ 3336415 h 3336415"/>
                <a:gd name="connsiteX14-239" fmla="*/ 682753 w 1827281"/>
                <a:gd name="connsiteY14-240" fmla="*/ 3336415 h 3336415"/>
                <a:gd name="connsiteX15-241" fmla="*/ 195076 w 1827281"/>
                <a:gd name="connsiteY15-242" fmla="*/ 3336415 h 3336415"/>
                <a:gd name="connsiteX16-243" fmla="*/ 0 w 1827281"/>
                <a:gd name="connsiteY16-244" fmla="*/ 3141339 h 3336415"/>
                <a:gd name="connsiteX17-245" fmla="*/ 0 w 1827281"/>
                <a:gd name="connsiteY17-246" fmla="*/ 1390173 h 3336415"/>
                <a:gd name="connsiteX18-247" fmla="*/ 0 w 1827281"/>
                <a:gd name="connsiteY18-248" fmla="*/ 556069 h 3336415"/>
                <a:gd name="connsiteX19-249" fmla="*/ 0 w 1827281"/>
                <a:gd name="connsiteY19-250" fmla="*/ 556069 h 3336415"/>
                <a:gd name="connsiteX20-251" fmla="*/ 0 w 1827281"/>
                <a:gd name="connsiteY20-252" fmla="*/ 195076 h 33364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827281" h="3336415">
                  <a:moveTo>
                    <a:pt x="0" y="195076"/>
                  </a:moveTo>
                  <a:cubicBezTo>
                    <a:pt x="0" y="87339"/>
                    <a:pt x="87339" y="0"/>
                    <a:pt x="195076" y="0"/>
                  </a:cubicBezTo>
                  <a:lnTo>
                    <a:pt x="682753" y="0"/>
                  </a:lnTo>
                  <a:lnTo>
                    <a:pt x="682753" y="0"/>
                  </a:lnTo>
                  <a:lnTo>
                    <a:pt x="975361" y="0"/>
                  </a:lnTo>
                  <a:lnTo>
                    <a:pt x="975357" y="0"/>
                  </a:lnTo>
                  <a:cubicBezTo>
                    <a:pt x="1083094" y="0"/>
                    <a:pt x="1170433" y="87339"/>
                    <a:pt x="1170433" y="195076"/>
                  </a:cubicBezTo>
                  <a:lnTo>
                    <a:pt x="1170433" y="1038669"/>
                  </a:lnTo>
                  <a:lnTo>
                    <a:pt x="1827281" y="1543684"/>
                  </a:lnTo>
                  <a:lnTo>
                    <a:pt x="1183133" y="2025173"/>
                  </a:lnTo>
                  <a:cubicBezTo>
                    <a:pt x="1183133" y="2608895"/>
                    <a:pt x="1170433" y="2557617"/>
                    <a:pt x="1170433" y="3141339"/>
                  </a:cubicBezTo>
                  <a:cubicBezTo>
                    <a:pt x="1170433" y="3249076"/>
                    <a:pt x="1083094" y="3336415"/>
                    <a:pt x="975357" y="3336415"/>
                  </a:cubicBezTo>
                  <a:lnTo>
                    <a:pt x="975361" y="3336415"/>
                  </a:lnTo>
                  <a:lnTo>
                    <a:pt x="682753" y="3336415"/>
                  </a:lnTo>
                  <a:lnTo>
                    <a:pt x="682753" y="3336415"/>
                  </a:lnTo>
                  <a:lnTo>
                    <a:pt x="195076" y="3336415"/>
                  </a:lnTo>
                  <a:cubicBezTo>
                    <a:pt x="87339" y="3336415"/>
                    <a:pt x="0" y="3249076"/>
                    <a:pt x="0" y="3141339"/>
                  </a:cubicBezTo>
                  <a:lnTo>
                    <a:pt x="0" y="1390173"/>
                  </a:lnTo>
                  <a:lnTo>
                    <a:pt x="0" y="556069"/>
                  </a:lnTo>
                  <a:lnTo>
                    <a:pt x="0" y="556069"/>
                  </a:lnTo>
                  <a:lnTo>
                    <a:pt x="0" y="195076"/>
                  </a:lnTo>
                  <a:close/>
                </a:path>
              </a:pathLst>
            </a:cu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1808551" y="2401922"/>
              <a:ext cx="340827" cy="258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kumimoji="1"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</a:t>
              </a:r>
              <a:r>
                <a:rPr kumimoji="1"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与</a:t>
              </a:r>
              <a:r>
                <a:rPr kumimoji="1"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B</a:t>
              </a:r>
              <a:r>
                <a:rPr kumimoji="1"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的分享</a:t>
              </a: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3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05949" y="333682"/>
            <a:ext cx="4498279" cy="569106"/>
            <a:chOff x="305949" y="333682"/>
            <a:chExt cx="4498279" cy="569106"/>
          </a:xfrm>
        </p:grpSpPr>
        <p:grpSp>
          <p:nvGrpSpPr>
            <p:cNvPr id="6" name="组合 5"/>
            <p:cNvGrpSpPr/>
            <p:nvPr/>
          </p:nvGrpSpPr>
          <p:grpSpPr>
            <a:xfrm>
              <a:off x="305949" y="333682"/>
              <a:ext cx="4498279" cy="569106"/>
              <a:chOff x="247892" y="267066"/>
              <a:chExt cx="4498279" cy="569106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247892" y="267066"/>
                <a:ext cx="4498279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20"/>
              <p:cNvSpPr txBox="1"/>
              <p:nvPr/>
            </p:nvSpPr>
            <p:spPr>
              <a:xfrm>
                <a:off x="702929" y="300374"/>
                <a:ext cx="3622328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四种常见管理风格</a:t>
                </a: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49650" y="1438060"/>
            <a:ext cx="5538309" cy="1961176"/>
            <a:chOff x="449650" y="1438060"/>
            <a:chExt cx="5538309" cy="1961176"/>
          </a:xfrm>
        </p:grpSpPr>
        <p:sp>
          <p:nvSpPr>
            <p:cNvPr id="29" name="矩形: 圆角 28"/>
            <p:cNvSpPr/>
            <p:nvPr/>
          </p:nvSpPr>
          <p:spPr>
            <a:xfrm>
              <a:off x="449650" y="1567079"/>
              <a:ext cx="5538309" cy="1832157"/>
            </a:xfrm>
            <a:prstGeom prst="roundRect">
              <a:avLst>
                <a:gd name="adj" fmla="val 76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: 圆角 39"/>
            <p:cNvSpPr/>
            <p:nvPr/>
          </p:nvSpPr>
          <p:spPr>
            <a:xfrm>
              <a:off x="689136" y="1438060"/>
              <a:ext cx="2697072" cy="518766"/>
            </a:xfrm>
            <a:prstGeom prst="roundRect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51479" y="1511990"/>
              <a:ext cx="257921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93A80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指令式的管理风格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61104" y="2082740"/>
              <a:ext cx="5115400" cy="1190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93A80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由管理者来指定下属或团队的具体工作，做什么事，如何做，何时做，在何处做，做到什么程度，事无巨细，无微不至（称为高职责行为）。其管理行为模式是：“我来决定，你来做”。其使用的管理工具是告知、指示、指导和建立。 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199413" y="1420369"/>
            <a:ext cx="5538309" cy="1966225"/>
            <a:chOff x="6199413" y="1420369"/>
            <a:chExt cx="5538309" cy="1966225"/>
          </a:xfrm>
        </p:grpSpPr>
        <p:sp>
          <p:nvSpPr>
            <p:cNvPr id="32" name="矩形: 圆角 31"/>
            <p:cNvSpPr/>
            <p:nvPr/>
          </p:nvSpPr>
          <p:spPr>
            <a:xfrm>
              <a:off x="6199413" y="1554437"/>
              <a:ext cx="5538309" cy="1832157"/>
            </a:xfrm>
            <a:prstGeom prst="roundRect">
              <a:avLst>
                <a:gd name="adj" fmla="val 28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: 圆角 45"/>
            <p:cNvSpPr/>
            <p:nvPr/>
          </p:nvSpPr>
          <p:spPr>
            <a:xfrm>
              <a:off x="6343242" y="1420369"/>
              <a:ext cx="2697072" cy="518766"/>
            </a:xfrm>
            <a:prstGeom prst="roundRect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59039" y="1505082"/>
              <a:ext cx="2581275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93A80"/>
                </a:buClr>
                <a:buSzPct val="75000"/>
                <a:buFont typeface="Wingdings" panose="05000000000000000000" pitchFamily="2" charset="2"/>
                <a:buNone/>
                <a:defRPr kumimoji="0" sz="2000" b="1" i="0" u="none" strike="noStrike" cap="none" normalizeH="0" baseline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教练式的管理风格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343242" y="2107673"/>
              <a:ext cx="5187654" cy="1185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eaLnBrk="0" fontAlgn="base" hangingPunct="0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93A80"/>
                </a:buClr>
                <a:buSzPct val="75000"/>
                <a:buFont typeface="Wingdings" panose="05000000000000000000" pitchFamily="2" charset="2"/>
                <a:buNone/>
                <a:defRPr kumimoji="0" sz="1400" b="0" i="0" u="none" strike="noStrike" cap="none" normalizeH="0" baseline="0">
                  <a:ln>
                    <a:noFill/>
                  </a:ln>
                  <a:effectLst/>
                  <a:cs typeface="+mn-ea"/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在具有指令式特征的同时，管理者与下属之间采取双向或多向的沟通、倾听、鼓励、辅导、澄清和激励（称为高支持行为）。其管理行为模式是：“我们探讨，我来决定”。其使用的管理工具是推销、解释、澄清和说服。 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49650" y="3585265"/>
            <a:ext cx="5538309" cy="2001610"/>
            <a:chOff x="449650" y="3585265"/>
            <a:chExt cx="5538309" cy="2001610"/>
          </a:xfrm>
        </p:grpSpPr>
        <p:sp>
          <p:nvSpPr>
            <p:cNvPr id="34" name="矩形: 圆角 33"/>
            <p:cNvSpPr/>
            <p:nvPr/>
          </p:nvSpPr>
          <p:spPr>
            <a:xfrm>
              <a:off x="449650" y="3754718"/>
              <a:ext cx="5538309" cy="1832157"/>
            </a:xfrm>
            <a:prstGeom prst="roundRect">
              <a:avLst>
                <a:gd name="adj" fmla="val 28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: 圆角 42"/>
            <p:cNvSpPr/>
            <p:nvPr/>
          </p:nvSpPr>
          <p:spPr>
            <a:xfrm>
              <a:off x="661104" y="3585265"/>
              <a:ext cx="2697072" cy="518766"/>
            </a:xfrm>
            <a:prstGeom prst="roundRect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60986" y="3637633"/>
              <a:ext cx="2234679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93A80"/>
                </a:buClr>
                <a:buSzPct val="75000"/>
                <a:buFont typeface="Wingdings" panose="05000000000000000000" pitchFamily="2" charset="2"/>
                <a:buNone/>
                <a:defRPr kumimoji="0" sz="2000" b="1" i="0" u="none" strike="noStrike" cap="none" normalizeH="0" baseline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团队式的管理风格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69393" y="4289990"/>
              <a:ext cx="5207111" cy="1185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eaLnBrk="0" fontAlgn="base" hangingPunct="0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93A80"/>
                </a:buClr>
                <a:buSzPct val="75000"/>
                <a:buFont typeface="Wingdings" panose="05000000000000000000" pitchFamily="2" charset="2"/>
                <a:buNone/>
                <a:defRPr kumimoji="0" sz="1400" b="0" i="0" u="none" strike="noStrike" cap="none" normalizeH="0" baseline="0">
                  <a:ln>
                    <a:noFill/>
                  </a:ln>
                  <a:effectLst/>
                  <a:cs typeface="+mn-ea"/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管理者给下属以大致说明，并与下属一同展开工作，注意倾听下属的意见与感受，激励下属积极地参与。其管理行为模式是：“我们探讨，我们决定”。其使用的管理工具是参与、鼓励、合作和承诺。 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199413" y="3592937"/>
            <a:ext cx="5538309" cy="1981296"/>
            <a:chOff x="6199413" y="3592937"/>
            <a:chExt cx="5538309" cy="1981296"/>
          </a:xfrm>
        </p:grpSpPr>
        <p:sp>
          <p:nvSpPr>
            <p:cNvPr id="36" name="矩形: 圆角 35"/>
            <p:cNvSpPr/>
            <p:nvPr/>
          </p:nvSpPr>
          <p:spPr>
            <a:xfrm>
              <a:off x="6199413" y="3742076"/>
              <a:ext cx="5538309" cy="1832157"/>
            </a:xfrm>
            <a:prstGeom prst="roundRect">
              <a:avLst>
                <a:gd name="adj" fmla="val 28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6343242" y="3592937"/>
              <a:ext cx="2697072" cy="518766"/>
            </a:xfrm>
            <a:prstGeom prst="roundRect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538794" y="3684789"/>
              <a:ext cx="2290402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93A80"/>
                </a:buClr>
                <a:buSzPct val="75000"/>
                <a:buFont typeface="Wingdings" panose="05000000000000000000" pitchFamily="2" charset="2"/>
                <a:buNone/>
                <a:defRPr kumimoji="0" sz="2000" b="1" i="0" u="none" strike="noStrike" cap="none" normalizeH="0" baseline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授权式的管理风格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343242" y="4342939"/>
              <a:ext cx="5187654" cy="905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eaLnBrk="0" fontAlgn="base" hangingPunct="0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93A80"/>
                </a:buClr>
                <a:buSzPct val="75000"/>
                <a:buFont typeface="Wingdings" panose="05000000000000000000" pitchFamily="2" charset="2"/>
                <a:buNone/>
                <a:defRPr kumimoji="0" sz="1400" b="0" i="0" u="none" strike="noStrike" cap="none" normalizeH="0" baseline="0">
                  <a:ln>
                    <a:noFill/>
                  </a:ln>
                  <a:effectLst/>
                  <a:cs typeface="+mn-ea"/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管理者在充分相信下属的前提下，给予下属以充分的授权，在管理过程中更多地使用高支持（关系）行为。其管理行为模式是：“你来决定，你来做”。 </a:t>
              </a: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920343" y="1658982"/>
            <a:ext cx="4873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沟通与跨部门沟通的含义：</a:t>
            </a:r>
          </a:p>
        </p:txBody>
      </p:sp>
      <p:sp>
        <p:nvSpPr>
          <p:cNvPr id="14" name="Rectangle 5"/>
          <p:cNvSpPr/>
          <p:nvPr/>
        </p:nvSpPr>
        <p:spPr>
          <a:xfrm>
            <a:off x="5120318" y="5297114"/>
            <a:ext cx="381000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研发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生产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营销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财务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094514" y="2438399"/>
            <a:ext cx="1030514" cy="523220"/>
            <a:chOff x="4528457" y="2293257"/>
            <a:chExt cx="1030514" cy="523220"/>
          </a:xfrm>
        </p:grpSpPr>
        <p:sp>
          <p:nvSpPr>
            <p:cNvPr id="3" name="矩形: 圆角 2"/>
            <p:cNvSpPr/>
            <p:nvPr/>
          </p:nvSpPr>
          <p:spPr>
            <a:xfrm>
              <a:off x="4528457" y="2293257"/>
              <a:ext cx="1030514" cy="523220"/>
            </a:xfrm>
            <a:prstGeom prst="roundRect">
              <a:avLst>
                <a:gd name="adj" fmla="val 8345"/>
              </a:avLst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48201" y="2370201"/>
              <a:ext cx="77006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zh-CN" altLang="en-US" sz="20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沟通</a:t>
              </a:r>
              <a:endParaRPr lang="zh-CN" altLang="en-US" sz="2000" b="1" spc="3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094513" y="2995025"/>
            <a:ext cx="6103255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为了设定的目标，把信息、思想和情感在个人或群体间传递并达成共识的过程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094514" y="4159035"/>
            <a:ext cx="1901372" cy="523220"/>
            <a:chOff x="4528457" y="2293257"/>
            <a:chExt cx="1901372" cy="523220"/>
          </a:xfrm>
        </p:grpSpPr>
        <p:sp>
          <p:nvSpPr>
            <p:cNvPr id="18" name="矩形: 圆角 17"/>
            <p:cNvSpPr/>
            <p:nvPr/>
          </p:nvSpPr>
          <p:spPr>
            <a:xfrm>
              <a:off x="4528457" y="2293257"/>
              <a:ext cx="1901372" cy="523220"/>
            </a:xfrm>
            <a:prstGeom prst="roundRect">
              <a:avLst>
                <a:gd name="adj" fmla="val 8345"/>
              </a:avLst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648201" y="2370201"/>
              <a:ext cx="17816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kumimoji="0" sz="2000" b="1" i="0" u="none" strike="noStrike" cap="none" spc="30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跨部门沟通</a:t>
              </a:r>
              <a:endParaRPr lang="zh-CN" altLang="en-US" dirty="0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109026" y="4878866"/>
            <a:ext cx="6103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指在同一组织内不同的部门与部门之间的沟通</a:t>
            </a:r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1" y="1658982"/>
            <a:ext cx="4347587" cy="4347587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05951" y="333682"/>
            <a:ext cx="4149935" cy="569106"/>
            <a:chOff x="305951" y="333682"/>
            <a:chExt cx="4149935" cy="569106"/>
          </a:xfrm>
        </p:grpSpPr>
        <p:grpSp>
          <p:nvGrpSpPr>
            <p:cNvPr id="2" name="组合 1"/>
            <p:cNvGrpSpPr/>
            <p:nvPr/>
          </p:nvGrpSpPr>
          <p:grpSpPr>
            <a:xfrm>
              <a:off x="305951" y="333682"/>
              <a:ext cx="4149935" cy="569106"/>
              <a:chOff x="247894" y="267066"/>
              <a:chExt cx="4149935" cy="569106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247894" y="267066"/>
                <a:ext cx="4149935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" name="TextBox 20"/>
              <p:cNvSpPr txBox="1"/>
              <p:nvPr/>
            </p:nvSpPr>
            <p:spPr>
              <a:xfrm>
                <a:off x="702929" y="300374"/>
                <a:ext cx="3521449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什么是跨部门沟通</a:t>
                </a: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4" grpId="0"/>
      <p:bldP spid="16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-12700" y="-1"/>
            <a:ext cx="12204700" cy="58763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61" y="1930400"/>
            <a:ext cx="5448443" cy="5166628"/>
          </a:xfrm>
          <a:prstGeom prst="rect">
            <a:avLst/>
          </a:prstGeom>
        </p:spPr>
      </p:pic>
      <p:sp>
        <p:nvSpPr>
          <p:cNvPr id="29" name="TextBox 20"/>
          <p:cNvSpPr txBox="1"/>
          <p:nvPr/>
        </p:nvSpPr>
        <p:spPr>
          <a:xfrm>
            <a:off x="474694" y="2303778"/>
            <a:ext cx="2959586" cy="1179598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跨部门</a:t>
            </a:r>
            <a:endParaRPr lang="zh-CN" altLang="en-US" sz="8000" b="1" dirty="0">
              <a:solidFill>
                <a:srgbClr val="2647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51873" y="1423947"/>
            <a:ext cx="3179527" cy="687156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推倒部门墙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40444" y="5876380"/>
            <a:ext cx="3360350" cy="484671"/>
            <a:chOff x="551544" y="6006009"/>
            <a:chExt cx="3360350" cy="484671"/>
          </a:xfrm>
        </p:grpSpPr>
        <p:sp>
          <p:nvSpPr>
            <p:cNvPr id="33" name="椭圆 32"/>
            <p:cNvSpPr/>
            <p:nvPr/>
          </p:nvSpPr>
          <p:spPr>
            <a:xfrm>
              <a:off x="55154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876283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19597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1644497" y="6006009"/>
              <a:ext cx="2267397" cy="484671"/>
            </a:xfrm>
            <a:prstGeom prst="roundRect">
              <a:avLst>
                <a:gd name="adj" fmla="val 50000"/>
              </a:avLst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2091607" y="6027877"/>
              <a:ext cx="1267875" cy="438785"/>
            </a:xfrm>
            <a:prstGeom prst="rect">
              <a:avLst/>
            </a:prstGeom>
            <a:noFill/>
          </p:spPr>
          <p:txBody>
            <a:bodyPr wrap="square" lIns="70907" tIns="35455" rIns="70907" bIns="35455" rtlCol="0">
              <a:spAutoFit/>
            </a:bodyPr>
            <a:lstStyle/>
            <a:p>
              <a:pPr algn="dist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xiazaii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50071" y="3505244"/>
            <a:ext cx="5687033" cy="1302709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>
            <a:defPPr>
              <a:defRPr lang="zh-CN"/>
            </a:defPPr>
            <a:lvl1pPr algn="dist">
              <a:defRPr sz="6600" b="1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sym typeface="+mn-lt"/>
              </a:rPr>
              <a:t>沟通与协作</a:t>
            </a:r>
            <a:endParaRPr lang="zh-CN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96300" y="4937899"/>
            <a:ext cx="5599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Communication and collaboration</a:t>
            </a:r>
          </a:p>
        </p:txBody>
      </p:sp>
      <p:sp>
        <p:nvSpPr>
          <p:cNvPr id="45" name="iconfont-1161-869367"/>
          <p:cNvSpPr>
            <a:spLocks noChangeAspect="1"/>
          </p:cNvSpPr>
          <p:nvPr/>
        </p:nvSpPr>
        <p:spPr bwMode="auto">
          <a:xfrm>
            <a:off x="4436680" y="2703451"/>
            <a:ext cx="579111" cy="609685"/>
          </a:xfrm>
          <a:custGeom>
            <a:avLst/>
            <a:gdLst>
              <a:gd name="T0" fmla="*/ 7994 w 8680"/>
              <a:gd name="T1" fmla="*/ 2970 h 9138"/>
              <a:gd name="T2" fmla="*/ 4340 w 8680"/>
              <a:gd name="T3" fmla="*/ 0 h 9138"/>
              <a:gd name="T4" fmla="*/ 685 w 8680"/>
              <a:gd name="T5" fmla="*/ 2970 h 9138"/>
              <a:gd name="T6" fmla="*/ 0 w 8680"/>
              <a:gd name="T7" fmla="*/ 3655 h 9138"/>
              <a:gd name="T8" fmla="*/ 0 w 8680"/>
              <a:gd name="T9" fmla="*/ 5254 h 9138"/>
              <a:gd name="T10" fmla="*/ 685 w 8680"/>
              <a:gd name="T11" fmla="*/ 5939 h 9138"/>
              <a:gd name="T12" fmla="*/ 1370 w 8680"/>
              <a:gd name="T13" fmla="*/ 5711 h 9138"/>
              <a:gd name="T14" fmla="*/ 2984 w 8680"/>
              <a:gd name="T15" fmla="*/ 7606 h 9138"/>
              <a:gd name="T16" fmla="*/ 3092 w 8680"/>
              <a:gd name="T17" fmla="*/ 7529 h 9138"/>
              <a:gd name="T18" fmla="*/ 2093 w 8680"/>
              <a:gd name="T19" fmla="*/ 5659 h 9138"/>
              <a:gd name="T20" fmla="*/ 2735 w 8680"/>
              <a:gd name="T21" fmla="*/ 4709 h 9138"/>
              <a:gd name="T22" fmla="*/ 4560 w 8680"/>
              <a:gd name="T23" fmla="*/ 4348 h 9138"/>
              <a:gd name="T24" fmla="*/ 5373 w 8680"/>
              <a:gd name="T25" fmla="*/ 3698 h 9138"/>
              <a:gd name="T26" fmla="*/ 5482 w 8680"/>
              <a:gd name="T27" fmla="*/ 3198 h 9138"/>
              <a:gd name="T28" fmla="*/ 5625 w 8680"/>
              <a:gd name="T29" fmla="*/ 3165 h 9138"/>
              <a:gd name="T30" fmla="*/ 6624 w 8680"/>
              <a:gd name="T31" fmla="*/ 5026 h 9138"/>
              <a:gd name="T32" fmla="*/ 5749 w 8680"/>
              <a:gd name="T33" fmla="*/ 7390 h 9138"/>
              <a:gd name="T34" fmla="*/ 5832 w 8680"/>
              <a:gd name="T35" fmla="*/ 7473 h 9138"/>
              <a:gd name="T36" fmla="*/ 7360 w 8680"/>
              <a:gd name="T37" fmla="*/ 5580 h 9138"/>
              <a:gd name="T38" fmla="*/ 7813 w 8680"/>
              <a:gd name="T39" fmla="*/ 5889 h 9138"/>
              <a:gd name="T40" fmla="*/ 4773 w 8680"/>
              <a:gd name="T41" fmla="*/ 8294 h 9138"/>
              <a:gd name="T42" fmla="*/ 4196 w 8680"/>
              <a:gd name="T43" fmla="*/ 7902 h 9138"/>
              <a:gd name="T44" fmla="*/ 3575 w 8680"/>
              <a:gd name="T45" fmla="*/ 8520 h 9138"/>
              <a:gd name="T46" fmla="*/ 4196 w 8680"/>
              <a:gd name="T47" fmla="*/ 9138 h 9138"/>
              <a:gd name="T48" fmla="*/ 4784 w 8680"/>
              <a:gd name="T49" fmla="*/ 8707 h 9138"/>
              <a:gd name="T50" fmla="*/ 8238 w 8680"/>
              <a:gd name="T51" fmla="*/ 5848 h 9138"/>
              <a:gd name="T52" fmla="*/ 8680 w 8680"/>
              <a:gd name="T53" fmla="*/ 5254 h 9138"/>
              <a:gd name="T54" fmla="*/ 8680 w 8680"/>
              <a:gd name="T55" fmla="*/ 3655 h 9138"/>
              <a:gd name="T56" fmla="*/ 7994 w 8680"/>
              <a:gd name="T57" fmla="*/ 2970 h 9138"/>
              <a:gd name="T58" fmla="*/ 7081 w 8680"/>
              <a:gd name="T59" fmla="*/ 3427 h 9138"/>
              <a:gd name="T60" fmla="*/ 4340 w 8680"/>
              <a:gd name="T61" fmla="*/ 1371 h 9138"/>
              <a:gd name="T62" fmla="*/ 1370 w 8680"/>
              <a:gd name="T63" fmla="*/ 3427 h 9138"/>
              <a:gd name="T64" fmla="*/ 1142 w 8680"/>
              <a:gd name="T65" fmla="*/ 3198 h 9138"/>
              <a:gd name="T66" fmla="*/ 4340 w 8680"/>
              <a:gd name="T67" fmla="*/ 686 h 9138"/>
              <a:gd name="T68" fmla="*/ 7309 w 8680"/>
              <a:gd name="T69" fmla="*/ 3198 h 9138"/>
              <a:gd name="T70" fmla="*/ 7081 w 8680"/>
              <a:gd name="T71" fmla="*/ 3427 h 9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80" h="9138">
                <a:moveTo>
                  <a:pt x="7994" y="2970"/>
                </a:moveTo>
                <a:cubicBezTo>
                  <a:pt x="7593" y="1292"/>
                  <a:pt x="6126" y="0"/>
                  <a:pt x="4340" y="0"/>
                </a:cubicBezTo>
                <a:cubicBezTo>
                  <a:pt x="2504" y="0"/>
                  <a:pt x="994" y="1256"/>
                  <a:pt x="685" y="2970"/>
                </a:cubicBezTo>
                <a:cubicBezTo>
                  <a:pt x="220" y="3059"/>
                  <a:pt x="0" y="3299"/>
                  <a:pt x="0" y="3655"/>
                </a:cubicBezTo>
                <a:lnTo>
                  <a:pt x="0" y="5254"/>
                </a:lnTo>
                <a:cubicBezTo>
                  <a:pt x="0" y="5653"/>
                  <a:pt x="297" y="5939"/>
                  <a:pt x="685" y="5939"/>
                </a:cubicBezTo>
                <a:cubicBezTo>
                  <a:pt x="903" y="5939"/>
                  <a:pt x="1242" y="5873"/>
                  <a:pt x="1370" y="5711"/>
                </a:cubicBezTo>
                <a:cubicBezTo>
                  <a:pt x="1681" y="6548"/>
                  <a:pt x="2747" y="7577"/>
                  <a:pt x="2984" y="7606"/>
                </a:cubicBezTo>
                <a:cubicBezTo>
                  <a:pt x="3102" y="7620"/>
                  <a:pt x="3171" y="7627"/>
                  <a:pt x="3092" y="7529"/>
                </a:cubicBezTo>
                <a:cubicBezTo>
                  <a:pt x="2974" y="7385"/>
                  <a:pt x="2238" y="6667"/>
                  <a:pt x="2093" y="5659"/>
                </a:cubicBezTo>
                <a:cubicBezTo>
                  <a:pt x="2029" y="5216"/>
                  <a:pt x="2356" y="4780"/>
                  <a:pt x="2735" y="4709"/>
                </a:cubicBezTo>
                <a:cubicBezTo>
                  <a:pt x="3344" y="4593"/>
                  <a:pt x="3950" y="4461"/>
                  <a:pt x="4560" y="4348"/>
                </a:cubicBezTo>
                <a:cubicBezTo>
                  <a:pt x="4947" y="4276"/>
                  <a:pt x="5211" y="4059"/>
                  <a:pt x="5373" y="3698"/>
                </a:cubicBezTo>
                <a:cubicBezTo>
                  <a:pt x="5411" y="3614"/>
                  <a:pt x="5457" y="3444"/>
                  <a:pt x="5482" y="3198"/>
                </a:cubicBezTo>
                <a:cubicBezTo>
                  <a:pt x="5504" y="3076"/>
                  <a:pt x="5621" y="3159"/>
                  <a:pt x="5625" y="3165"/>
                </a:cubicBezTo>
                <a:cubicBezTo>
                  <a:pt x="5625" y="3165"/>
                  <a:pt x="6495" y="3462"/>
                  <a:pt x="6624" y="5026"/>
                </a:cubicBezTo>
                <a:cubicBezTo>
                  <a:pt x="6702" y="5974"/>
                  <a:pt x="5846" y="7242"/>
                  <a:pt x="5749" y="7390"/>
                </a:cubicBezTo>
                <a:cubicBezTo>
                  <a:pt x="5755" y="7381"/>
                  <a:pt x="5751" y="7518"/>
                  <a:pt x="5832" y="7473"/>
                </a:cubicBezTo>
                <a:cubicBezTo>
                  <a:pt x="6552" y="7068"/>
                  <a:pt x="7104" y="6393"/>
                  <a:pt x="7360" y="5580"/>
                </a:cubicBezTo>
                <a:cubicBezTo>
                  <a:pt x="7463" y="5736"/>
                  <a:pt x="7625" y="5849"/>
                  <a:pt x="7813" y="5889"/>
                </a:cubicBezTo>
                <a:cubicBezTo>
                  <a:pt x="7512" y="7287"/>
                  <a:pt x="6288" y="8161"/>
                  <a:pt x="4773" y="8294"/>
                </a:cubicBezTo>
                <a:cubicBezTo>
                  <a:pt x="4682" y="8065"/>
                  <a:pt x="4459" y="7902"/>
                  <a:pt x="4196" y="7902"/>
                </a:cubicBezTo>
                <a:cubicBezTo>
                  <a:pt x="3853" y="7902"/>
                  <a:pt x="3575" y="8179"/>
                  <a:pt x="3575" y="8520"/>
                </a:cubicBezTo>
                <a:cubicBezTo>
                  <a:pt x="3575" y="8861"/>
                  <a:pt x="3853" y="9138"/>
                  <a:pt x="4196" y="9138"/>
                </a:cubicBezTo>
                <a:cubicBezTo>
                  <a:pt x="4472" y="9138"/>
                  <a:pt x="4704" y="8956"/>
                  <a:pt x="4784" y="8707"/>
                </a:cubicBezTo>
                <a:cubicBezTo>
                  <a:pt x="6538" y="8562"/>
                  <a:pt x="7945" y="7499"/>
                  <a:pt x="8238" y="5848"/>
                </a:cubicBezTo>
                <a:cubicBezTo>
                  <a:pt x="8498" y="5737"/>
                  <a:pt x="8680" y="5557"/>
                  <a:pt x="8680" y="5254"/>
                </a:cubicBezTo>
                <a:lnTo>
                  <a:pt x="8680" y="3655"/>
                </a:lnTo>
                <a:cubicBezTo>
                  <a:pt x="8680" y="3068"/>
                  <a:pt x="7997" y="2981"/>
                  <a:pt x="7994" y="2970"/>
                </a:cubicBezTo>
                <a:close/>
                <a:moveTo>
                  <a:pt x="7081" y="3427"/>
                </a:moveTo>
                <a:cubicBezTo>
                  <a:pt x="6623" y="2163"/>
                  <a:pt x="5734" y="1371"/>
                  <a:pt x="4340" y="1371"/>
                </a:cubicBezTo>
                <a:cubicBezTo>
                  <a:pt x="2951" y="1371"/>
                  <a:pt x="1832" y="2172"/>
                  <a:pt x="1370" y="3427"/>
                </a:cubicBezTo>
                <a:cubicBezTo>
                  <a:pt x="1347" y="3398"/>
                  <a:pt x="1168" y="3223"/>
                  <a:pt x="1142" y="3198"/>
                </a:cubicBezTo>
                <a:cubicBezTo>
                  <a:pt x="1403" y="1669"/>
                  <a:pt x="2783" y="686"/>
                  <a:pt x="4340" y="686"/>
                </a:cubicBezTo>
                <a:cubicBezTo>
                  <a:pt x="5889" y="686"/>
                  <a:pt x="7039" y="1679"/>
                  <a:pt x="7309" y="3198"/>
                </a:cubicBezTo>
                <a:cubicBezTo>
                  <a:pt x="7213" y="3330"/>
                  <a:pt x="7081" y="3427"/>
                  <a:pt x="7081" y="3427"/>
                </a:cubicBezTo>
                <a:close/>
              </a:path>
            </a:pathLst>
          </a:custGeom>
          <a:solidFill>
            <a:srgbClr val="26479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money-24-hours-service-by-telephone_44912"/>
          <p:cNvSpPr>
            <a:spLocks noChangeAspect="1"/>
          </p:cNvSpPr>
          <p:nvPr/>
        </p:nvSpPr>
        <p:spPr bwMode="auto">
          <a:xfrm>
            <a:off x="5274337" y="2731486"/>
            <a:ext cx="609685" cy="553614"/>
          </a:xfrm>
          <a:custGeom>
            <a:avLst/>
            <a:gdLst>
              <a:gd name="T0" fmla="*/ 170 w 441"/>
              <a:gd name="T1" fmla="*/ 290 h 401"/>
              <a:gd name="T2" fmla="*/ 253 w 441"/>
              <a:gd name="T3" fmla="*/ 234 h 401"/>
              <a:gd name="T4" fmla="*/ 229 w 441"/>
              <a:gd name="T5" fmla="*/ 188 h 401"/>
              <a:gd name="T6" fmla="*/ 199 w 441"/>
              <a:gd name="T7" fmla="*/ 221 h 401"/>
              <a:gd name="T8" fmla="*/ 182 w 441"/>
              <a:gd name="T9" fmla="*/ 175 h 401"/>
              <a:gd name="T10" fmla="*/ 287 w 441"/>
              <a:gd name="T11" fmla="*/ 214 h 401"/>
              <a:gd name="T12" fmla="*/ 204 w 441"/>
              <a:gd name="T13" fmla="*/ 274 h 401"/>
              <a:gd name="T14" fmla="*/ 287 w 441"/>
              <a:gd name="T15" fmla="*/ 298 h 401"/>
              <a:gd name="T16" fmla="*/ 287 w 441"/>
              <a:gd name="T17" fmla="*/ 322 h 401"/>
              <a:gd name="T18" fmla="*/ 423 w 441"/>
              <a:gd name="T19" fmla="*/ 288 h 401"/>
              <a:gd name="T20" fmla="*/ 393 w 441"/>
              <a:gd name="T21" fmla="*/ 288 h 401"/>
              <a:gd name="T22" fmla="*/ 377 w 441"/>
              <a:gd name="T23" fmla="*/ 166 h 401"/>
              <a:gd name="T24" fmla="*/ 441 w 441"/>
              <a:gd name="T25" fmla="*/ 265 h 401"/>
              <a:gd name="T26" fmla="*/ 392 w 441"/>
              <a:gd name="T27" fmla="*/ 188 h 401"/>
              <a:gd name="T28" fmla="*/ 393 w 441"/>
              <a:gd name="T29" fmla="*/ 188 h 401"/>
              <a:gd name="T30" fmla="*/ 376 w 441"/>
              <a:gd name="T31" fmla="*/ 83 h 401"/>
              <a:gd name="T32" fmla="*/ 53 w 441"/>
              <a:gd name="T33" fmla="*/ 205 h 401"/>
              <a:gd name="T34" fmla="*/ 140 w 441"/>
              <a:gd name="T35" fmla="*/ 289 h 401"/>
              <a:gd name="T36" fmla="*/ 271 w 441"/>
              <a:gd name="T37" fmla="*/ 121 h 401"/>
              <a:gd name="T38" fmla="*/ 186 w 441"/>
              <a:gd name="T39" fmla="*/ 346 h 401"/>
              <a:gd name="T40" fmla="*/ 186 w 441"/>
              <a:gd name="T41" fmla="*/ 400 h 401"/>
              <a:gd name="T42" fmla="*/ 211 w 441"/>
              <a:gd name="T43" fmla="*/ 400 h 401"/>
              <a:gd name="T44" fmla="*/ 211 w 441"/>
              <a:gd name="T45" fmla="*/ 346 h 401"/>
              <a:gd name="T46" fmla="*/ 278 w 441"/>
              <a:gd name="T47" fmla="*/ 372 h 401"/>
              <a:gd name="T48" fmla="*/ 233 w 441"/>
              <a:gd name="T49" fmla="*/ 396 h 401"/>
              <a:gd name="T50" fmla="*/ 254 w 441"/>
              <a:gd name="T51" fmla="*/ 345 h 401"/>
              <a:gd name="T52" fmla="*/ 265 w 441"/>
              <a:gd name="T53" fmla="*/ 357 h 401"/>
              <a:gd name="T54" fmla="*/ 239 w 441"/>
              <a:gd name="T55" fmla="*/ 375 h 401"/>
              <a:gd name="T56" fmla="*/ 265 w 441"/>
              <a:gd name="T57" fmla="*/ 389 h 401"/>
              <a:gd name="T58" fmla="*/ 318 w 441"/>
              <a:gd name="T59" fmla="*/ 390 h 401"/>
              <a:gd name="T60" fmla="*/ 295 w 441"/>
              <a:gd name="T61" fmla="*/ 383 h 401"/>
              <a:gd name="T62" fmla="*/ 285 w 441"/>
              <a:gd name="T63" fmla="*/ 383 h 401"/>
              <a:gd name="T64" fmla="*/ 326 w 441"/>
              <a:gd name="T65" fmla="*/ 397 h 401"/>
              <a:gd name="T66" fmla="*/ 320 w 441"/>
              <a:gd name="T67" fmla="*/ 346 h 401"/>
              <a:gd name="T68" fmla="*/ 375 w 441"/>
              <a:gd name="T69" fmla="*/ 377 h 401"/>
              <a:gd name="T70" fmla="*/ 384 w 441"/>
              <a:gd name="T71" fmla="*/ 400 h 401"/>
              <a:gd name="T72" fmla="*/ 366 w 441"/>
              <a:gd name="T73" fmla="*/ 382 h 401"/>
              <a:gd name="T74" fmla="*/ 340 w 441"/>
              <a:gd name="T75" fmla="*/ 400 h 401"/>
              <a:gd name="T76" fmla="*/ 381 w 441"/>
              <a:gd name="T77" fmla="*/ 349 h 401"/>
              <a:gd name="T78" fmla="*/ 375 w 441"/>
              <a:gd name="T79" fmla="*/ 377 h 401"/>
              <a:gd name="T80" fmla="*/ 366 w 441"/>
              <a:gd name="T81" fmla="*/ 354 h 401"/>
              <a:gd name="T82" fmla="*/ 365 w 441"/>
              <a:gd name="T83" fmla="*/ 373 h 401"/>
              <a:gd name="T84" fmla="*/ 416 w 441"/>
              <a:gd name="T85" fmla="*/ 368 h 401"/>
              <a:gd name="T86" fmla="*/ 404 w 441"/>
              <a:gd name="T87" fmla="*/ 355 h 401"/>
              <a:gd name="T88" fmla="*/ 424 w 441"/>
              <a:gd name="T89" fmla="*/ 360 h 401"/>
              <a:gd name="T90" fmla="*/ 434 w 441"/>
              <a:gd name="T91" fmla="*/ 359 h 401"/>
              <a:gd name="T92" fmla="*/ 396 w 441"/>
              <a:gd name="T93" fmla="*/ 348 h 401"/>
              <a:gd name="T94" fmla="*/ 411 w 441"/>
              <a:gd name="T95" fmla="*/ 377 h 401"/>
              <a:gd name="T96" fmla="*/ 425 w 441"/>
              <a:gd name="T97" fmla="*/ 384 h 401"/>
              <a:gd name="T98" fmla="*/ 403 w 441"/>
              <a:gd name="T99" fmla="*/ 391 h 401"/>
              <a:gd name="T100" fmla="*/ 391 w 441"/>
              <a:gd name="T101" fmla="*/ 383 h 401"/>
              <a:gd name="T102" fmla="*/ 412 w 441"/>
              <a:gd name="T103" fmla="*/ 401 h 401"/>
              <a:gd name="T104" fmla="*/ 432 w 441"/>
              <a:gd name="T105" fmla="*/ 372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1" h="401">
                <a:moveTo>
                  <a:pt x="287" y="322"/>
                </a:moveTo>
                <a:lnTo>
                  <a:pt x="170" y="322"/>
                </a:lnTo>
                <a:lnTo>
                  <a:pt x="170" y="290"/>
                </a:lnTo>
                <a:cubicBezTo>
                  <a:pt x="170" y="273"/>
                  <a:pt x="173" y="262"/>
                  <a:pt x="178" y="257"/>
                </a:cubicBezTo>
                <a:cubicBezTo>
                  <a:pt x="184" y="252"/>
                  <a:pt x="198" y="247"/>
                  <a:pt x="221" y="243"/>
                </a:cubicBezTo>
                <a:cubicBezTo>
                  <a:pt x="239" y="240"/>
                  <a:pt x="250" y="237"/>
                  <a:pt x="253" y="234"/>
                </a:cubicBezTo>
                <a:cubicBezTo>
                  <a:pt x="257" y="231"/>
                  <a:pt x="258" y="224"/>
                  <a:pt x="258" y="213"/>
                </a:cubicBezTo>
                <a:cubicBezTo>
                  <a:pt x="258" y="202"/>
                  <a:pt x="257" y="195"/>
                  <a:pt x="253" y="192"/>
                </a:cubicBezTo>
                <a:cubicBezTo>
                  <a:pt x="250" y="190"/>
                  <a:pt x="242" y="188"/>
                  <a:pt x="229" y="188"/>
                </a:cubicBezTo>
                <a:cubicBezTo>
                  <a:pt x="216" y="188"/>
                  <a:pt x="208" y="190"/>
                  <a:pt x="204" y="193"/>
                </a:cubicBezTo>
                <a:cubicBezTo>
                  <a:pt x="201" y="195"/>
                  <a:pt x="199" y="203"/>
                  <a:pt x="199" y="214"/>
                </a:cubicBezTo>
                <a:lnTo>
                  <a:pt x="199" y="221"/>
                </a:lnTo>
                <a:lnTo>
                  <a:pt x="170" y="221"/>
                </a:lnTo>
                <a:lnTo>
                  <a:pt x="170" y="214"/>
                </a:lnTo>
                <a:cubicBezTo>
                  <a:pt x="170" y="194"/>
                  <a:pt x="174" y="181"/>
                  <a:pt x="182" y="175"/>
                </a:cubicBezTo>
                <a:cubicBezTo>
                  <a:pt x="190" y="168"/>
                  <a:pt x="206" y="164"/>
                  <a:pt x="229" y="164"/>
                </a:cubicBezTo>
                <a:cubicBezTo>
                  <a:pt x="252" y="164"/>
                  <a:pt x="267" y="168"/>
                  <a:pt x="275" y="175"/>
                </a:cubicBezTo>
                <a:cubicBezTo>
                  <a:pt x="283" y="182"/>
                  <a:pt x="287" y="195"/>
                  <a:pt x="287" y="214"/>
                </a:cubicBezTo>
                <a:cubicBezTo>
                  <a:pt x="287" y="232"/>
                  <a:pt x="284" y="244"/>
                  <a:pt x="278" y="250"/>
                </a:cubicBezTo>
                <a:cubicBezTo>
                  <a:pt x="272" y="256"/>
                  <a:pt x="258" y="261"/>
                  <a:pt x="236" y="265"/>
                </a:cubicBezTo>
                <a:cubicBezTo>
                  <a:pt x="217" y="269"/>
                  <a:pt x="207" y="272"/>
                  <a:pt x="204" y="274"/>
                </a:cubicBezTo>
                <a:cubicBezTo>
                  <a:pt x="201" y="276"/>
                  <a:pt x="199" y="283"/>
                  <a:pt x="199" y="294"/>
                </a:cubicBezTo>
                <a:lnTo>
                  <a:pt x="199" y="298"/>
                </a:lnTo>
                <a:lnTo>
                  <a:pt x="287" y="298"/>
                </a:lnTo>
                <a:lnTo>
                  <a:pt x="287" y="322"/>
                </a:lnTo>
                <a:lnTo>
                  <a:pt x="287" y="322"/>
                </a:lnTo>
                <a:lnTo>
                  <a:pt x="287" y="322"/>
                </a:lnTo>
                <a:close/>
                <a:moveTo>
                  <a:pt x="441" y="265"/>
                </a:moveTo>
                <a:lnTo>
                  <a:pt x="441" y="288"/>
                </a:lnTo>
                <a:lnTo>
                  <a:pt x="423" y="288"/>
                </a:lnTo>
                <a:lnTo>
                  <a:pt x="423" y="322"/>
                </a:lnTo>
                <a:lnTo>
                  <a:pt x="393" y="322"/>
                </a:lnTo>
                <a:lnTo>
                  <a:pt x="393" y="288"/>
                </a:lnTo>
                <a:lnTo>
                  <a:pt x="309" y="288"/>
                </a:lnTo>
                <a:lnTo>
                  <a:pt x="309" y="255"/>
                </a:lnTo>
                <a:lnTo>
                  <a:pt x="377" y="166"/>
                </a:lnTo>
                <a:lnTo>
                  <a:pt x="423" y="166"/>
                </a:lnTo>
                <a:lnTo>
                  <a:pt x="423" y="265"/>
                </a:lnTo>
                <a:lnTo>
                  <a:pt x="441" y="265"/>
                </a:lnTo>
                <a:lnTo>
                  <a:pt x="441" y="265"/>
                </a:lnTo>
                <a:close/>
                <a:moveTo>
                  <a:pt x="393" y="188"/>
                </a:moveTo>
                <a:lnTo>
                  <a:pt x="392" y="188"/>
                </a:lnTo>
                <a:lnTo>
                  <a:pt x="333" y="265"/>
                </a:lnTo>
                <a:lnTo>
                  <a:pt x="393" y="265"/>
                </a:lnTo>
                <a:lnTo>
                  <a:pt x="393" y="188"/>
                </a:lnTo>
                <a:close/>
                <a:moveTo>
                  <a:pt x="271" y="121"/>
                </a:moveTo>
                <a:cubicBezTo>
                  <a:pt x="278" y="128"/>
                  <a:pt x="280" y="141"/>
                  <a:pt x="289" y="140"/>
                </a:cubicBezTo>
                <a:cubicBezTo>
                  <a:pt x="311" y="138"/>
                  <a:pt x="370" y="105"/>
                  <a:pt x="376" y="83"/>
                </a:cubicBezTo>
                <a:cubicBezTo>
                  <a:pt x="381" y="68"/>
                  <a:pt x="353" y="42"/>
                  <a:pt x="344" y="32"/>
                </a:cubicBezTo>
                <a:cubicBezTo>
                  <a:pt x="311" y="0"/>
                  <a:pt x="249" y="9"/>
                  <a:pt x="205" y="53"/>
                </a:cubicBezTo>
                <a:lnTo>
                  <a:pt x="53" y="205"/>
                </a:lnTo>
                <a:cubicBezTo>
                  <a:pt x="9" y="249"/>
                  <a:pt x="0" y="311"/>
                  <a:pt x="33" y="344"/>
                </a:cubicBezTo>
                <a:cubicBezTo>
                  <a:pt x="42" y="353"/>
                  <a:pt x="68" y="380"/>
                  <a:pt x="83" y="376"/>
                </a:cubicBezTo>
                <a:cubicBezTo>
                  <a:pt x="106" y="370"/>
                  <a:pt x="138" y="311"/>
                  <a:pt x="140" y="289"/>
                </a:cubicBezTo>
                <a:cubicBezTo>
                  <a:pt x="142" y="280"/>
                  <a:pt x="128" y="278"/>
                  <a:pt x="121" y="271"/>
                </a:cubicBezTo>
                <a:cubicBezTo>
                  <a:pt x="98" y="248"/>
                  <a:pt x="113" y="195"/>
                  <a:pt x="154" y="154"/>
                </a:cubicBezTo>
                <a:cubicBezTo>
                  <a:pt x="195" y="113"/>
                  <a:pt x="248" y="98"/>
                  <a:pt x="271" y="121"/>
                </a:cubicBezTo>
                <a:close/>
                <a:moveTo>
                  <a:pt x="211" y="368"/>
                </a:moveTo>
                <a:lnTo>
                  <a:pt x="186" y="368"/>
                </a:lnTo>
                <a:lnTo>
                  <a:pt x="186" y="346"/>
                </a:lnTo>
                <a:lnTo>
                  <a:pt x="175" y="346"/>
                </a:lnTo>
                <a:lnTo>
                  <a:pt x="175" y="400"/>
                </a:lnTo>
                <a:lnTo>
                  <a:pt x="186" y="400"/>
                </a:lnTo>
                <a:lnTo>
                  <a:pt x="186" y="377"/>
                </a:lnTo>
                <a:lnTo>
                  <a:pt x="211" y="377"/>
                </a:lnTo>
                <a:lnTo>
                  <a:pt x="211" y="400"/>
                </a:lnTo>
                <a:lnTo>
                  <a:pt x="222" y="400"/>
                </a:lnTo>
                <a:lnTo>
                  <a:pt x="222" y="346"/>
                </a:lnTo>
                <a:lnTo>
                  <a:pt x="211" y="346"/>
                </a:lnTo>
                <a:lnTo>
                  <a:pt x="211" y="368"/>
                </a:lnTo>
                <a:close/>
                <a:moveTo>
                  <a:pt x="273" y="350"/>
                </a:moveTo>
                <a:cubicBezTo>
                  <a:pt x="276" y="353"/>
                  <a:pt x="278" y="361"/>
                  <a:pt x="278" y="372"/>
                </a:cubicBezTo>
                <a:cubicBezTo>
                  <a:pt x="278" y="385"/>
                  <a:pt x="276" y="393"/>
                  <a:pt x="273" y="396"/>
                </a:cubicBezTo>
                <a:cubicBezTo>
                  <a:pt x="271" y="399"/>
                  <a:pt x="264" y="401"/>
                  <a:pt x="252" y="401"/>
                </a:cubicBezTo>
                <a:cubicBezTo>
                  <a:pt x="242" y="401"/>
                  <a:pt x="236" y="399"/>
                  <a:pt x="233" y="396"/>
                </a:cubicBezTo>
                <a:cubicBezTo>
                  <a:pt x="230" y="393"/>
                  <a:pt x="229" y="386"/>
                  <a:pt x="229" y="375"/>
                </a:cubicBezTo>
                <a:cubicBezTo>
                  <a:pt x="229" y="362"/>
                  <a:pt x="230" y="353"/>
                  <a:pt x="233" y="350"/>
                </a:cubicBezTo>
                <a:cubicBezTo>
                  <a:pt x="236" y="347"/>
                  <a:pt x="243" y="345"/>
                  <a:pt x="254" y="345"/>
                </a:cubicBezTo>
                <a:cubicBezTo>
                  <a:pt x="264" y="345"/>
                  <a:pt x="271" y="347"/>
                  <a:pt x="273" y="350"/>
                </a:cubicBezTo>
                <a:close/>
                <a:moveTo>
                  <a:pt x="267" y="373"/>
                </a:moveTo>
                <a:cubicBezTo>
                  <a:pt x="267" y="364"/>
                  <a:pt x="267" y="358"/>
                  <a:pt x="265" y="357"/>
                </a:cubicBezTo>
                <a:cubicBezTo>
                  <a:pt x="264" y="355"/>
                  <a:pt x="260" y="354"/>
                  <a:pt x="253" y="354"/>
                </a:cubicBezTo>
                <a:cubicBezTo>
                  <a:pt x="246" y="354"/>
                  <a:pt x="242" y="355"/>
                  <a:pt x="241" y="357"/>
                </a:cubicBezTo>
                <a:cubicBezTo>
                  <a:pt x="240" y="359"/>
                  <a:pt x="239" y="365"/>
                  <a:pt x="239" y="375"/>
                </a:cubicBezTo>
                <a:cubicBezTo>
                  <a:pt x="239" y="383"/>
                  <a:pt x="240" y="388"/>
                  <a:pt x="241" y="390"/>
                </a:cubicBezTo>
                <a:cubicBezTo>
                  <a:pt x="243" y="391"/>
                  <a:pt x="247" y="392"/>
                  <a:pt x="254" y="392"/>
                </a:cubicBezTo>
                <a:cubicBezTo>
                  <a:pt x="260" y="392"/>
                  <a:pt x="264" y="391"/>
                  <a:pt x="265" y="389"/>
                </a:cubicBezTo>
                <a:cubicBezTo>
                  <a:pt x="267" y="388"/>
                  <a:pt x="267" y="382"/>
                  <a:pt x="267" y="373"/>
                </a:cubicBezTo>
                <a:close/>
                <a:moveTo>
                  <a:pt x="320" y="382"/>
                </a:moveTo>
                <a:cubicBezTo>
                  <a:pt x="320" y="387"/>
                  <a:pt x="319" y="389"/>
                  <a:pt x="318" y="390"/>
                </a:cubicBezTo>
                <a:cubicBezTo>
                  <a:pt x="317" y="391"/>
                  <a:pt x="313" y="392"/>
                  <a:pt x="308" y="392"/>
                </a:cubicBezTo>
                <a:cubicBezTo>
                  <a:pt x="302" y="392"/>
                  <a:pt x="299" y="392"/>
                  <a:pt x="297" y="390"/>
                </a:cubicBezTo>
                <a:cubicBezTo>
                  <a:pt x="296" y="389"/>
                  <a:pt x="295" y="387"/>
                  <a:pt x="295" y="383"/>
                </a:cubicBezTo>
                <a:lnTo>
                  <a:pt x="295" y="346"/>
                </a:lnTo>
                <a:lnTo>
                  <a:pt x="285" y="346"/>
                </a:lnTo>
                <a:lnTo>
                  <a:pt x="285" y="383"/>
                </a:lnTo>
                <a:cubicBezTo>
                  <a:pt x="285" y="390"/>
                  <a:pt x="286" y="395"/>
                  <a:pt x="289" y="397"/>
                </a:cubicBezTo>
                <a:cubicBezTo>
                  <a:pt x="292" y="400"/>
                  <a:pt x="299" y="401"/>
                  <a:pt x="308" y="401"/>
                </a:cubicBezTo>
                <a:cubicBezTo>
                  <a:pt x="317" y="401"/>
                  <a:pt x="323" y="400"/>
                  <a:pt x="326" y="397"/>
                </a:cubicBezTo>
                <a:cubicBezTo>
                  <a:pt x="329" y="395"/>
                  <a:pt x="330" y="390"/>
                  <a:pt x="330" y="382"/>
                </a:cubicBezTo>
                <a:lnTo>
                  <a:pt x="330" y="346"/>
                </a:lnTo>
                <a:lnTo>
                  <a:pt x="320" y="346"/>
                </a:lnTo>
                <a:lnTo>
                  <a:pt x="320" y="382"/>
                </a:lnTo>
                <a:lnTo>
                  <a:pt x="320" y="382"/>
                </a:lnTo>
                <a:close/>
                <a:moveTo>
                  <a:pt x="375" y="377"/>
                </a:moveTo>
                <a:lnTo>
                  <a:pt x="375" y="378"/>
                </a:lnTo>
                <a:cubicBezTo>
                  <a:pt x="381" y="378"/>
                  <a:pt x="384" y="382"/>
                  <a:pt x="384" y="388"/>
                </a:cubicBezTo>
                <a:lnTo>
                  <a:pt x="384" y="400"/>
                </a:lnTo>
                <a:lnTo>
                  <a:pt x="374" y="400"/>
                </a:lnTo>
                <a:lnTo>
                  <a:pt x="374" y="390"/>
                </a:lnTo>
                <a:cubicBezTo>
                  <a:pt x="374" y="385"/>
                  <a:pt x="371" y="382"/>
                  <a:pt x="366" y="382"/>
                </a:cubicBezTo>
                <a:lnTo>
                  <a:pt x="351" y="382"/>
                </a:lnTo>
                <a:lnTo>
                  <a:pt x="351" y="400"/>
                </a:lnTo>
                <a:lnTo>
                  <a:pt x="340" y="400"/>
                </a:lnTo>
                <a:lnTo>
                  <a:pt x="340" y="346"/>
                </a:lnTo>
                <a:lnTo>
                  <a:pt x="367" y="346"/>
                </a:lnTo>
                <a:cubicBezTo>
                  <a:pt x="374" y="346"/>
                  <a:pt x="379" y="347"/>
                  <a:pt x="381" y="349"/>
                </a:cubicBezTo>
                <a:cubicBezTo>
                  <a:pt x="384" y="351"/>
                  <a:pt x="385" y="356"/>
                  <a:pt x="385" y="362"/>
                </a:cubicBezTo>
                <a:cubicBezTo>
                  <a:pt x="385" y="367"/>
                  <a:pt x="384" y="371"/>
                  <a:pt x="383" y="373"/>
                </a:cubicBezTo>
                <a:cubicBezTo>
                  <a:pt x="382" y="375"/>
                  <a:pt x="379" y="377"/>
                  <a:pt x="375" y="377"/>
                </a:cubicBezTo>
                <a:close/>
                <a:moveTo>
                  <a:pt x="374" y="364"/>
                </a:moveTo>
                <a:cubicBezTo>
                  <a:pt x="374" y="360"/>
                  <a:pt x="374" y="357"/>
                  <a:pt x="373" y="356"/>
                </a:cubicBezTo>
                <a:cubicBezTo>
                  <a:pt x="372" y="355"/>
                  <a:pt x="370" y="354"/>
                  <a:pt x="366" y="354"/>
                </a:cubicBezTo>
                <a:lnTo>
                  <a:pt x="351" y="354"/>
                </a:lnTo>
                <a:lnTo>
                  <a:pt x="351" y="373"/>
                </a:lnTo>
                <a:lnTo>
                  <a:pt x="365" y="373"/>
                </a:lnTo>
                <a:cubicBezTo>
                  <a:pt x="369" y="373"/>
                  <a:pt x="371" y="373"/>
                  <a:pt x="373" y="371"/>
                </a:cubicBezTo>
                <a:cubicBezTo>
                  <a:pt x="374" y="370"/>
                  <a:pt x="374" y="367"/>
                  <a:pt x="374" y="364"/>
                </a:cubicBezTo>
                <a:close/>
                <a:moveTo>
                  <a:pt x="416" y="368"/>
                </a:moveTo>
                <a:cubicBezTo>
                  <a:pt x="409" y="368"/>
                  <a:pt x="405" y="368"/>
                  <a:pt x="404" y="367"/>
                </a:cubicBezTo>
                <a:cubicBezTo>
                  <a:pt x="402" y="366"/>
                  <a:pt x="402" y="364"/>
                  <a:pt x="402" y="361"/>
                </a:cubicBezTo>
                <a:cubicBezTo>
                  <a:pt x="402" y="358"/>
                  <a:pt x="402" y="356"/>
                  <a:pt x="404" y="355"/>
                </a:cubicBezTo>
                <a:cubicBezTo>
                  <a:pt x="405" y="354"/>
                  <a:pt x="409" y="353"/>
                  <a:pt x="414" y="353"/>
                </a:cubicBezTo>
                <a:cubicBezTo>
                  <a:pt x="418" y="353"/>
                  <a:pt x="421" y="354"/>
                  <a:pt x="422" y="355"/>
                </a:cubicBezTo>
                <a:cubicBezTo>
                  <a:pt x="423" y="355"/>
                  <a:pt x="423" y="357"/>
                  <a:pt x="424" y="360"/>
                </a:cubicBezTo>
                <a:cubicBezTo>
                  <a:pt x="424" y="361"/>
                  <a:pt x="424" y="361"/>
                  <a:pt x="424" y="362"/>
                </a:cubicBezTo>
                <a:lnTo>
                  <a:pt x="434" y="362"/>
                </a:lnTo>
                <a:lnTo>
                  <a:pt x="434" y="359"/>
                </a:lnTo>
                <a:cubicBezTo>
                  <a:pt x="434" y="354"/>
                  <a:pt x="433" y="350"/>
                  <a:pt x="430" y="348"/>
                </a:cubicBezTo>
                <a:cubicBezTo>
                  <a:pt x="427" y="346"/>
                  <a:pt x="421" y="345"/>
                  <a:pt x="413" y="345"/>
                </a:cubicBezTo>
                <a:cubicBezTo>
                  <a:pt x="404" y="345"/>
                  <a:pt x="398" y="346"/>
                  <a:pt x="396" y="348"/>
                </a:cubicBezTo>
                <a:cubicBezTo>
                  <a:pt x="393" y="350"/>
                  <a:pt x="391" y="355"/>
                  <a:pt x="391" y="361"/>
                </a:cubicBezTo>
                <a:cubicBezTo>
                  <a:pt x="391" y="367"/>
                  <a:pt x="392" y="371"/>
                  <a:pt x="395" y="373"/>
                </a:cubicBezTo>
                <a:cubicBezTo>
                  <a:pt x="397" y="375"/>
                  <a:pt x="403" y="376"/>
                  <a:pt x="411" y="377"/>
                </a:cubicBezTo>
                <a:lnTo>
                  <a:pt x="417" y="377"/>
                </a:lnTo>
                <a:cubicBezTo>
                  <a:pt x="420" y="378"/>
                  <a:pt x="423" y="378"/>
                  <a:pt x="424" y="379"/>
                </a:cubicBezTo>
                <a:cubicBezTo>
                  <a:pt x="425" y="380"/>
                  <a:pt x="425" y="382"/>
                  <a:pt x="425" y="384"/>
                </a:cubicBezTo>
                <a:cubicBezTo>
                  <a:pt x="425" y="388"/>
                  <a:pt x="424" y="390"/>
                  <a:pt x="423" y="391"/>
                </a:cubicBezTo>
                <a:cubicBezTo>
                  <a:pt x="422" y="392"/>
                  <a:pt x="419" y="393"/>
                  <a:pt x="414" y="393"/>
                </a:cubicBezTo>
                <a:cubicBezTo>
                  <a:pt x="408" y="393"/>
                  <a:pt x="404" y="392"/>
                  <a:pt x="403" y="391"/>
                </a:cubicBezTo>
                <a:cubicBezTo>
                  <a:pt x="402" y="390"/>
                  <a:pt x="401" y="388"/>
                  <a:pt x="401" y="384"/>
                </a:cubicBezTo>
                <a:lnTo>
                  <a:pt x="401" y="383"/>
                </a:lnTo>
                <a:lnTo>
                  <a:pt x="391" y="383"/>
                </a:lnTo>
                <a:lnTo>
                  <a:pt x="391" y="385"/>
                </a:lnTo>
                <a:cubicBezTo>
                  <a:pt x="391" y="391"/>
                  <a:pt x="392" y="396"/>
                  <a:pt x="395" y="398"/>
                </a:cubicBezTo>
                <a:cubicBezTo>
                  <a:pt x="398" y="400"/>
                  <a:pt x="404" y="401"/>
                  <a:pt x="412" y="401"/>
                </a:cubicBezTo>
                <a:cubicBezTo>
                  <a:pt x="422" y="401"/>
                  <a:pt x="428" y="400"/>
                  <a:pt x="431" y="398"/>
                </a:cubicBezTo>
                <a:cubicBezTo>
                  <a:pt x="434" y="396"/>
                  <a:pt x="435" y="391"/>
                  <a:pt x="435" y="384"/>
                </a:cubicBezTo>
                <a:cubicBezTo>
                  <a:pt x="435" y="378"/>
                  <a:pt x="434" y="374"/>
                  <a:pt x="432" y="372"/>
                </a:cubicBezTo>
                <a:cubicBezTo>
                  <a:pt x="429" y="370"/>
                  <a:pt x="424" y="369"/>
                  <a:pt x="416" y="368"/>
                </a:cubicBezTo>
                <a:close/>
              </a:path>
            </a:pathLst>
          </a:custGeom>
          <a:solidFill>
            <a:srgbClr val="26479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iconfont-11511-5466096"/>
          <p:cNvSpPr>
            <a:spLocks noChangeAspect="1"/>
          </p:cNvSpPr>
          <p:nvPr/>
        </p:nvSpPr>
        <p:spPr bwMode="auto">
          <a:xfrm>
            <a:off x="3604131" y="2714870"/>
            <a:ext cx="609685" cy="586849"/>
          </a:xfrm>
          <a:custGeom>
            <a:avLst/>
            <a:gdLst>
              <a:gd name="T0" fmla="*/ 5131 w 13460"/>
              <a:gd name="T1" fmla="*/ 8053 h 12954"/>
              <a:gd name="T2" fmla="*/ 4206 w 13460"/>
              <a:gd name="T3" fmla="*/ 7793 h 12954"/>
              <a:gd name="T4" fmla="*/ 3196 w 13460"/>
              <a:gd name="T5" fmla="*/ 5369 h 12954"/>
              <a:gd name="T6" fmla="*/ 3533 w 13460"/>
              <a:gd name="T7" fmla="*/ 4849 h 12954"/>
              <a:gd name="T8" fmla="*/ 4626 w 13460"/>
              <a:gd name="T9" fmla="*/ 5628 h 12954"/>
              <a:gd name="T10" fmla="*/ 5636 w 13460"/>
              <a:gd name="T11" fmla="*/ 5715 h 12954"/>
              <a:gd name="T12" fmla="*/ 12236 w 13460"/>
              <a:gd name="T13" fmla="*/ 2579 h 12954"/>
              <a:gd name="T14" fmla="*/ 6729 w 13460"/>
              <a:gd name="T15" fmla="*/ 0 h 12954"/>
              <a:gd name="T16" fmla="*/ 0 w 13460"/>
              <a:gd name="T17" fmla="*/ 6061 h 12954"/>
              <a:gd name="T18" fmla="*/ 2551 w 13460"/>
              <a:gd name="T19" fmla="*/ 10812 h 12954"/>
              <a:gd name="T20" fmla="*/ 2271 w 13460"/>
              <a:gd name="T21" fmla="*/ 12470 h 12954"/>
              <a:gd name="T22" fmla="*/ 2608 w 13460"/>
              <a:gd name="T23" fmla="*/ 12729 h 12954"/>
              <a:gd name="T24" fmla="*/ 4243 w 13460"/>
              <a:gd name="T25" fmla="*/ 11694 h 12954"/>
              <a:gd name="T26" fmla="*/ 6730 w 13460"/>
              <a:gd name="T27" fmla="*/ 12123 h 12954"/>
              <a:gd name="T28" fmla="*/ 13460 w 13460"/>
              <a:gd name="T29" fmla="*/ 6061 h 12954"/>
              <a:gd name="T30" fmla="*/ 12756 w 13460"/>
              <a:gd name="T31" fmla="*/ 3363 h 12954"/>
              <a:gd name="T32" fmla="*/ 5131 w 13460"/>
              <a:gd name="T33" fmla="*/ 8053 h 12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460" h="12954">
                <a:moveTo>
                  <a:pt x="5131" y="8053"/>
                </a:moveTo>
                <a:cubicBezTo>
                  <a:pt x="4326" y="8515"/>
                  <a:pt x="4206" y="7793"/>
                  <a:pt x="4206" y="7793"/>
                </a:cubicBezTo>
                <a:lnTo>
                  <a:pt x="3196" y="5369"/>
                </a:lnTo>
                <a:cubicBezTo>
                  <a:pt x="2808" y="4216"/>
                  <a:pt x="3533" y="4849"/>
                  <a:pt x="3533" y="4849"/>
                </a:cubicBezTo>
                <a:cubicBezTo>
                  <a:pt x="3533" y="4849"/>
                  <a:pt x="4154" y="5333"/>
                  <a:pt x="4626" y="5628"/>
                </a:cubicBezTo>
                <a:cubicBezTo>
                  <a:pt x="5098" y="5923"/>
                  <a:pt x="5636" y="5715"/>
                  <a:pt x="5636" y="5715"/>
                </a:cubicBezTo>
                <a:lnTo>
                  <a:pt x="12236" y="2579"/>
                </a:lnTo>
                <a:cubicBezTo>
                  <a:pt x="11018" y="1020"/>
                  <a:pt x="9007" y="0"/>
                  <a:pt x="6729" y="0"/>
                </a:cubicBezTo>
                <a:cubicBezTo>
                  <a:pt x="3013" y="0"/>
                  <a:pt x="0" y="2714"/>
                  <a:pt x="0" y="6061"/>
                </a:cubicBezTo>
                <a:cubicBezTo>
                  <a:pt x="0" y="7987"/>
                  <a:pt x="998" y="9701"/>
                  <a:pt x="2551" y="10812"/>
                </a:cubicBezTo>
                <a:lnTo>
                  <a:pt x="2271" y="12470"/>
                </a:lnTo>
                <a:cubicBezTo>
                  <a:pt x="2271" y="12470"/>
                  <a:pt x="2135" y="12954"/>
                  <a:pt x="2608" y="12729"/>
                </a:cubicBezTo>
                <a:cubicBezTo>
                  <a:pt x="2931" y="12576"/>
                  <a:pt x="3753" y="12028"/>
                  <a:pt x="4243" y="11694"/>
                </a:cubicBezTo>
                <a:cubicBezTo>
                  <a:pt x="5012" y="11970"/>
                  <a:pt x="5851" y="12123"/>
                  <a:pt x="6730" y="12123"/>
                </a:cubicBezTo>
                <a:cubicBezTo>
                  <a:pt x="10446" y="12123"/>
                  <a:pt x="13460" y="9409"/>
                  <a:pt x="13460" y="6061"/>
                </a:cubicBezTo>
                <a:cubicBezTo>
                  <a:pt x="13460" y="5092"/>
                  <a:pt x="13206" y="4176"/>
                  <a:pt x="12756" y="3363"/>
                </a:cubicBezTo>
                <a:cubicBezTo>
                  <a:pt x="10653" y="4665"/>
                  <a:pt x="5762" y="7692"/>
                  <a:pt x="5131" y="8053"/>
                </a:cubicBezTo>
                <a:close/>
              </a:path>
            </a:pathLst>
          </a:custGeom>
          <a:solidFill>
            <a:srgbClr val="26479B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49" name="文本框 48"/>
          <p:cNvSpPr txBox="1"/>
          <p:nvPr/>
        </p:nvSpPr>
        <p:spPr>
          <a:xfrm>
            <a:off x="6343661" y="215125"/>
            <a:ext cx="5687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b="1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丨爱岗敬业丨求实创新丨用心服务丨勇争一流丨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/>
      <p:bldP spid="44" grpId="0"/>
      <p:bldP spid="47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1"/>
          <p:cNvSpPr txBox="1"/>
          <p:nvPr/>
        </p:nvSpPr>
        <p:spPr>
          <a:xfrm>
            <a:off x="689136" y="2471574"/>
            <a:ext cx="11183550" cy="3794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运作效率低下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得到其他部门的协助很难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没有计算内耗的损失是多少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跨部门沟通的能力是衡量管理者很得要的一个能力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kumimoji="1"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很多公司存在着哪个部门先沟通哪个部门就对此事负责到底的现象，大多部门怕身上的事越拦的越多，麻烦会越来越多，受批评或惩罚的机率就越多</a:t>
            </a:r>
            <a:r>
              <a:rPr kumimoji="1"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;</a:t>
            </a:r>
            <a:r>
              <a:rPr kumimoji="1"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有问题均不愿意跨部门沟通，甚至主动关上了部门间沟通的门。</a:t>
            </a:r>
            <a:endParaRPr lang="en-US" altLang="zh-CN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5951" y="333682"/>
            <a:ext cx="5964220" cy="569106"/>
            <a:chOff x="305951" y="333682"/>
            <a:chExt cx="5964220" cy="569106"/>
          </a:xfrm>
        </p:grpSpPr>
        <p:grpSp>
          <p:nvGrpSpPr>
            <p:cNvPr id="6" name="组合 5"/>
            <p:cNvGrpSpPr/>
            <p:nvPr/>
          </p:nvGrpSpPr>
          <p:grpSpPr>
            <a:xfrm>
              <a:off x="305951" y="333682"/>
              <a:ext cx="5964220" cy="569106"/>
              <a:chOff x="247894" y="267066"/>
              <a:chExt cx="5964220" cy="569106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247894" y="267066"/>
                <a:ext cx="5964220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" name="TextBox 20"/>
              <p:cNvSpPr txBox="1"/>
              <p:nvPr/>
            </p:nvSpPr>
            <p:spPr>
              <a:xfrm>
                <a:off x="702929" y="300374"/>
                <a:ext cx="53350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我们为什么要学跨部门沟通？</a:t>
                </a: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89136" y="1713787"/>
            <a:ext cx="2170178" cy="594337"/>
            <a:chOff x="4528457" y="2222140"/>
            <a:chExt cx="2170178" cy="594337"/>
          </a:xfrm>
        </p:grpSpPr>
        <p:sp>
          <p:nvSpPr>
            <p:cNvPr id="11" name="矩形: 圆角 10"/>
            <p:cNvSpPr/>
            <p:nvPr/>
          </p:nvSpPr>
          <p:spPr>
            <a:xfrm>
              <a:off x="4528457" y="2222140"/>
              <a:ext cx="2170178" cy="594337"/>
            </a:xfrm>
            <a:prstGeom prst="roundRect">
              <a:avLst>
                <a:gd name="adj" fmla="val 8345"/>
              </a:avLst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600307" y="2288475"/>
              <a:ext cx="19013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kumimoji="0" sz="2000" b="1" i="0" u="none" strike="noStrike" cap="none" spc="30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2400" dirty="0">
                  <a:sym typeface="+mn-lt"/>
                </a:rPr>
                <a:t>跨部门沟通</a:t>
              </a:r>
              <a:endParaRPr lang="zh-CN" altLang="en-US" sz="2400" dirty="0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68" y="1294540"/>
            <a:ext cx="5858696" cy="3755574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66" y="1505173"/>
            <a:ext cx="6274535" cy="4826565"/>
          </a:xfrm>
          <a:prstGeom prst="rect">
            <a:avLst/>
          </a:prstGeom>
        </p:spPr>
      </p:pic>
      <p:sp>
        <p:nvSpPr>
          <p:cNvPr id="64" name="TextBox 61"/>
          <p:cNvSpPr txBox="1"/>
          <p:nvPr/>
        </p:nvSpPr>
        <p:spPr>
          <a:xfrm>
            <a:off x="1270247" y="1468909"/>
            <a:ext cx="4130933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最重要的一个字</a:t>
            </a: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: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Box 61"/>
          <p:cNvSpPr txBox="1"/>
          <p:nvPr/>
        </p:nvSpPr>
        <p:spPr>
          <a:xfrm>
            <a:off x="848650" y="2479529"/>
            <a:ext cx="4130933" cy="407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跨部门沟通的原则：</a:t>
            </a:r>
          </a:p>
        </p:txBody>
      </p:sp>
      <p:sp>
        <p:nvSpPr>
          <p:cNvPr id="76" name="TextBox 61"/>
          <p:cNvSpPr txBox="1"/>
          <p:nvPr/>
        </p:nvSpPr>
        <p:spPr>
          <a:xfrm>
            <a:off x="848650" y="5279405"/>
            <a:ext cx="4130933" cy="407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跨部门沟通难度：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6479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降难度</a:t>
            </a:r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1489115" y="4961081"/>
            <a:ext cx="52291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5951" y="333682"/>
            <a:ext cx="2582392" cy="569106"/>
            <a:chOff x="305951" y="333682"/>
            <a:chExt cx="2582392" cy="569106"/>
          </a:xfrm>
        </p:grpSpPr>
        <p:grpSp>
          <p:nvGrpSpPr>
            <p:cNvPr id="16" name="组合 15"/>
            <p:cNvGrpSpPr/>
            <p:nvPr/>
          </p:nvGrpSpPr>
          <p:grpSpPr>
            <a:xfrm>
              <a:off x="305951" y="333682"/>
              <a:ext cx="2582392" cy="569106"/>
              <a:chOff x="247894" y="267066"/>
              <a:chExt cx="2582392" cy="569106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247894" y="267066"/>
                <a:ext cx="2582392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TextBox 20"/>
              <p:cNvSpPr txBox="1"/>
              <p:nvPr/>
            </p:nvSpPr>
            <p:spPr>
              <a:xfrm>
                <a:off x="702929" y="300374"/>
                <a:ext cx="1764500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用心理解</a:t>
                </a: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809999" y="1244782"/>
            <a:ext cx="25855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6479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 跨“</a:t>
            </a:r>
            <a:endParaRPr lang="zh-CN" altLang="en-US" sz="4400" b="1" dirty="0">
              <a:solidFill>
                <a:srgbClr val="2647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9137" y="1577386"/>
            <a:ext cx="421597" cy="389430"/>
            <a:chOff x="305951" y="2015252"/>
            <a:chExt cx="421597" cy="389430"/>
          </a:xfrm>
        </p:grpSpPr>
        <p:sp>
          <p:nvSpPr>
            <p:cNvPr id="3" name="箭头: V 形 2"/>
            <p:cNvSpPr/>
            <p:nvPr/>
          </p:nvSpPr>
          <p:spPr>
            <a:xfrm>
              <a:off x="305951" y="2015252"/>
              <a:ext cx="222084" cy="380247"/>
            </a:xfrm>
            <a:prstGeom prst="chevron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箭头: V 形 3"/>
            <p:cNvSpPr/>
            <p:nvPr/>
          </p:nvSpPr>
          <p:spPr>
            <a:xfrm>
              <a:off x="505464" y="2024435"/>
              <a:ext cx="222084" cy="380247"/>
            </a:xfrm>
            <a:prstGeom prst="chevron">
              <a:avLst/>
            </a:prstGeom>
            <a:solidFill>
              <a:srgbClr val="264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9137" y="3338101"/>
            <a:ext cx="1265069" cy="1265069"/>
            <a:chOff x="3555000" y="2272967"/>
            <a:chExt cx="1265069" cy="1265069"/>
          </a:xfrm>
        </p:grpSpPr>
        <p:sp>
          <p:nvSpPr>
            <p:cNvPr id="6" name="椭圆 5"/>
            <p:cNvSpPr/>
            <p:nvPr/>
          </p:nvSpPr>
          <p:spPr>
            <a:xfrm>
              <a:off x="3555000" y="2272967"/>
              <a:ext cx="1265069" cy="1265069"/>
            </a:xfrm>
            <a:prstGeom prst="ellipse">
              <a:avLst/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22117" y="2674667"/>
              <a:ext cx="9308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主动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57171" y="3338100"/>
            <a:ext cx="1300764" cy="1265069"/>
            <a:chOff x="5763034" y="2272966"/>
            <a:chExt cx="1300764" cy="1265069"/>
          </a:xfrm>
        </p:grpSpPr>
        <p:sp>
          <p:nvSpPr>
            <p:cNvPr id="7" name="椭圆 6"/>
            <p:cNvSpPr/>
            <p:nvPr/>
          </p:nvSpPr>
          <p:spPr>
            <a:xfrm>
              <a:off x="5763034" y="2272966"/>
              <a:ext cx="1265069" cy="1265069"/>
            </a:xfrm>
            <a:prstGeom prst="ellipse">
              <a:avLst/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798729" y="2710601"/>
              <a:ext cx="12650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spc="-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给面子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18030" y="3374034"/>
            <a:ext cx="1265069" cy="1265069"/>
            <a:chOff x="8023893" y="2308900"/>
            <a:chExt cx="1265069" cy="1265069"/>
          </a:xfrm>
        </p:grpSpPr>
        <p:sp>
          <p:nvSpPr>
            <p:cNvPr id="8" name="椭圆 7"/>
            <p:cNvSpPr/>
            <p:nvPr/>
          </p:nvSpPr>
          <p:spPr>
            <a:xfrm>
              <a:off x="8023893" y="2308900"/>
              <a:ext cx="1265069" cy="1265069"/>
            </a:xfrm>
            <a:prstGeom prst="ellipse">
              <a:avLst/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217129" y="2598003"/>
              <a:ext cx="87859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</a:p>
          </p:txBody>
        </p:sp>
      </p:grpSp>
      <p:sp>
        <p:nvSpPr>
          <p:cNvPr id="20" name="箭头: 右 19"/>
          <p:cNvSpPr/>
          <p:nvPr/>
        </p:nvSpPr>
        <p:spPr>
          <a:xfrm>
            <a:off x="2133560" y="3820593"/>
            <a:ext cx="556492" cy="38087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/>
          <p:cNvSpPr/>
          <p:nvPr/>
        </p:nvSpPr>
        <p:spPr>
          <a:xfrm>
            <a:off x="4319096" y="3816130"/>
            <a:ext cx="556492" cy="38087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76" grpId="0"/>
      <p:bldP spid="21" grpId="0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Manual Input 1"/>
          <p:cNvSpPr/>
          <p:nvPr/>
        </p:nvSpPr>
        <p:spPr>
          <a:xfrm>
            <a:off x="-462504" y="6858000"/>
            <a:ext cx="2453373" cy="1871886"/>
          </a:xfrm>
          <a:prstGeom prst="flowChartManualInpu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24" name="Flowchart: Manual Input 3"/>
          <p:cNvSpPr/>
          <p:nvPr/>
        </p:nvSpPr>
        <p:spPr>
          <a:xfrm>
            <a:off x="4565094" y="6875009"/>
            <a:ext cx="2453373" cy="1871886"/>
          </a:xfrm>
          <a:prstGeom prst="flowChartManualInpu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30" name="Flowchart: Manual Input 8"/>
          <p:cNvSpPr/>
          <p:nvPr/>
        </p:nvSpPr>
        <p:spPr>
          <a:xfrm flipH="1" flipV="1">
            <a:off x="7042130" y="9062197"/>
            <a:ext cx="2453373" cy="1876811"/>
          </a:xfrm>
          <a:prstGeom prst="flowChartManualInpu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  <a:sym typeface="+mn-lt"/>
            </a:endParaRPr>
          </a:p>
        </p:txBody>
      </p:sp>
      <p:sp>
        <p:nvSpPr>
          <p:cNvPr id="43" name="TextBox 61"/>
          <p:cNvSpPr txBox="1"/>
          <p:nvPr/>
        </p:nvSpPr>
        <p:spPr>
          <a:xfrm>
            <a:off x="865864" y="2045823"/>
            <a:ext cx="30557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多米诺效应：一个影响多个（所有人都帮助解决问题）</a:t>
            </a: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TextBox 61"/>
          <p:cNvSpPr txBox="1"/>
          <p:nvPr/>
        </p:nvSpPr>
        <p:spPr>
          <a:xfrm>
            <a:off x="8343791" y="4361501"/>
            <a:ext cx="2745817" cy="782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交换理论：</a:t>
            </a:r>
            <a:r>
              <a:rPr kumimoji="0" lang="zh-CN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你敬我一尺，我敬你一丈</a:t>
            </a: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TextBox 61"/>
          <p:cNvSpPr txBox="1"/>
          <p:nvPr/>
        </p:nvSpPr>
        <p:spPr>
          <a:xfrm>
            <a:off x="8534986" y="2190200"/>
            <a:ext cx="2453372" cy="1197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假设原理：如果解决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，则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自然解决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61"/>
          <p:cNvSpPr txBox="1"/>
          <p:nvPr/>
        </p:nvSpPr>
        <p:spPr>
          <a:xfrm>
            <a:off x="563592" y="4427580"/>
            <a:ext cx="3269329" cy="782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沟通原理：势力范围</a:t>
            </a: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（部门墙）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05950" y="333682"/>
            <a:ext cx="3932221" cy="569106"/>
            <a:chOff x="305950" y="333682"/>
            <a:chExt cx="3932221" cy="569106"/>
          </a:xfrm>
        </p:grpSpPr>
        <p:grpSp>
          <p:nvGrpSpPr>
            <p:cNvPr id="12" name="组合 11"/>
            <p:cNvGrpSpPr/>
            <p:nvPr/>
          </p:nvGrpSpPr>
          <p:grpSpPr>
            <a:xfrm>
              <a:off x="305950" y="333682"/>
              <a:ext cx="3932221" cy="569106"/>
              <a:chOff x="247893" y="267066"/>
              <a:chExt cx="3932221" cy="569106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47893" y="267066"/>
                <a:ext cx="3932221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20"/>
              <p:cNvSpPr txBox="1"/>
              <p:nvPr/>
            </p:nvSpPr>
            <p:spPr>
              <a:xfrm>
                <a:off x="702929" y="300374"/>
                <a:ext cx="32014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理论之源 实战之基</a:t>
                </a:r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ïṡḻíḓê"/>
          <p:cNvGrpSpPr/>
          <p:nvPr/>
        </p:nvGrpSpPr>
        <p:grpSpPr>
          <a:xfrm>
            <a:off x="4190818" y="1763015"/>
            <a:ext cx="3805748" cy="3801082"/>
            <a:chOff x="3653133" y="1346947"/>
            <a:chExt cx="4891733" cy="4885736"/>
          </a:xfrm>
          <a:solidFill>
            <a:srgbClr val="26479B"/>
          </a:solidFill>
        </p:grpSpPr>
        <p:sp>
          <p:nvSpPr>
            <p:cNvPr id="17" name="iṧ1iḑe"/>
            <p:cNvSpPr/>
            <p:nvPr/>
          </p:nvSpPr>
          <p:spPr>
            <a:xfrm rot="10800000">
              <a:off x="6101998" y="1346947"/>
              <a:ext cx="2442868" cy="2442868"/>
            </a:xfrm>
            <a:custGeom>
              <a:avLst/>
              <a:gdLst>
                <a:gd name="connsiteX0" fmla="*/ 1221434 w 2442868"/>
                <a:gd name="connsiteY0" fmla="*/ 2442868 h 2442868"/>
                <a:gd name="connsiteX1" fmla="*/ 0 w 2442868"/>
                <a:gd name="connsiteY1" fmla="*/ 1221434 h 2442868"/>
                <a:gd name="connsiteX2" fmla="*/ 1 w 2442868"/>
                <a:gd name="connsiteY2" fmla="*/ 1221434 h 2442868"/>
                <a:gd name="connsiteX3" fmla="*/ 1221435 w 2442868"/>
                <a:gd name="connsiteY3" fmla="*/ 0 h 2442868"/>
                <a:gd name="connsiteX4" fmla="*/ 1493563 w 2442868"/>
                <a:gd name="connsiteY4" fmla="*/ 0 h 2442868"/>
                <a:gd name="connsiteX5" fmla="*/ 1396545 w 2442868"/>
                <a:gd name="connsiteY5" fmla="*/ 4899 h 2442868"/>
                <a:gd name="connsiteX6" fmla="*/ 544335 w 2442868"/>
                <a:gd name="connsiteY6" fmla="*/ 949265 h 2442868"/>
                <a:gd name="connsiteX7" fmla="*/ 544334 w 2442868"/>
                <a:gd name="connsiteY7" fmla="*/ 949265 h 2442868"/>
                <a:gd name="connsiteX8" fmla="*/ 1493601 w 2442868"/>
                <a:gd name="connsiteY8" fmla="*/ 1898532 h 2442868"/>
                <a:gd name="connsiteX9" fmla="*/ 2442868 w 2442868"/>
                <a:gd name="connsiteY9" fmla="*/ 949265 h 2442868"/>
                <a:gd name="connsiteX10" fmla="*/ 2442868 w 2442868"/>
                <a:gd name="connsiteY10" fmla="*/ 1221434 h 2442868"/>
                <a:gd name="connsiteX11" fmla="*/ 1221434 w 2442868"/>
                <a:gd name="connsiteY11" fmla="*/ 2442868 h 244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42868" h="2442868">
                  <a:moveTo>
                    <a:pt x="1221434" y="2442868"/>
                  </a:moveTo>
                  <a:cubicBezTo>
                    <a:pt x="546855" y="2442868"/>
                    <a:pt x="0" y="1896013"/>
                    <a:pt x="0" y="1221434"/>
                  </a:cubicBezTo>
                  <a:lnTo>
                    <a:pt x="1" y="1221434"/>
                  </a:lnTo>
                  <a:cubicBezTo>
                    <a:pt x="1" y="546855"/>
                    <a:pt x="546856" y="0"/>
                    <a:pt x="1221435" y="0"/>
                  </a:cubicBezTo>
                  <a:lnTo>
                    <a:pt x="1493563" y="0"/>
                  </a:lnTo>
                  <a:lnTo>
                    <a:pt x="1396545" y="4899"/>
                  </a:lnTo>
                  <a:cubicBezTo>
                    <a:pt x="917871" y="53511"/>
                    <a:pt x="544335" y="457766"/>
                    <a:pt x="544335" y="949265"/>
                  </a:cubicBezTo>
                  <a:lnTo>
                    <a:pt x="544334" y="949265"/>
                  </a:lnTo>
                  <a:cubicBezTo>
                    <a:pt x="544334" y="1473531"/>
                    <a:pt x="969335" y="1898532"/>
                    <a:pt x="1493601" y="1898532"/>
                  </a:cubicBezTo>
                  <a:cubicBezTo>
                    <a:pt x="2017867" y="1898532"/>
                    <a:pt x="2442868" y="1473531"/>
                    <a:pt x="2442868" y="949265"/>
                  </a:cubicBezTo>
                  <a:lnTo>
                    <a:pt x="2442868" y="1221434"/>
                  </a:lnTo>
                  <a:cubicBezTo>
                    <a:pt x="2442868" y="1896013"/>
                    <a:pt x="1896013" y="2442868"/>
                    <a:pt x="1221434" y="24428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18" name="îšļíḋe"/>
            <p:cNvGrpSpPr/>
            <p:nvPr/>
          </p:nvGrpSpPr>
          <p:grpSpPr>
            <a:xfrm>
              <a:off x="4928665" y="2623971"/>
              <a:ext cx="549355" cy="619997"/>
              <a:chOff x="3175" y="3175"/>
              <a:chExt cx="2320925" cy="2619375"/>
            </a:xfrm>
            <a:grpFill/>
          </p:grpSpPr>
          <p:sp>
            <p:nvSpPr>
              <p:cNvPr id="40" name="ïś1ídé"/>
              <p:cNvSpPr/>
              <p:nvPr/>
            </p:nvSpPr>
            <p:spPr bwMode="auto">
              <a:xfrm>
                <a:off x="168275" y="3175"/>
                <a:ext cx="1990725" cy="1990725"/>
              </a:xfrm>
              <a:custGeom>
                <a:avLst/>
                <a:gdLst>
                  <a:gd name="T0" fmla="*/ 264 w 528"/>
                  <a:gd name="T1" fmla="*/ 528 h 528"/>
                  <a:gd name="T2" fmla="*/ 528 w 528"/>
                  <a:gd name="T3" fmla="*/ 264 h 528"/>
                  <a:gd name="T4" fmla="*/ 264 w 528"/>
                  <a:gd name="T5" fmla="*/ 0 h 528"/>
                  <a:gd name="T6" fmla="*/ 0 w 528"/>
                  <a:gd name="T7" fmla="*/ 264 h 528"/>
                  <a:gd name="T8" fmla="*/ 264 w 528"/>
                  <a:gd name="T9" fmla="*/ 528 h 528"/>
                  <a:gd name="T10" fmla="*/ 264 w 528"/>
                  <a:gd name="T11" fmla="*/ 484 h 528"/>
                  <a:gd name="T12" fmla="*/ 71 w 528"/>
                  <a:gd name="T13" fmla="*/ 370 h 528"/>
                  <a:gd name="T14" fmla="*/ 73 w 528"/>
                  <a:gd name="T15" fmla="*/ 369 h 528"/>
                  <a:gd name="T16" fmla="*/ 92 w 528"/>
                  <a:gd name="T17" fmla="*/ 352 h 528"/>
                  <a:gd name="T18" fmla="*/ 104 w 528"/>
                  <a:gd name="T19" fmla="*/ 312 h 528"/>
                  <a:gd name="T20" fmla="*/ 304 w 528"/>
                  <a:gd name="T21" fmla="*/ 385 h 528"/>
                  <a:gd name="T22" fmla="*/ 321 w 528"/>
                  <a:gd name="T23" fmla="*/ 385 h 528"/>
                  <a:gd name="T24" fmla="*/ 461 w 528"/>
                  <a:gd name="T25" fmla="*/ 361 h 528"/>
                  <a:gd name="T26" fmla="*/ 264 w 528"/>
                  <a:gd name="T27" fmla="*/ 484 h 528"/>
                  <a:gd name="T28" fmla="*/ 264 w 528"/>
                  <a:gd name="T29" fmla="*/ 44 h 528"/>
                  <a:gd name="T30" fmla="*/ 484 w 528"/>
                  <a:gd name="T31" fmla="*/ 264 h 528"/>
                  <a:gd name="T32" fmla="*/ 472 w 528"/>
                  <a:gd name="T33" fmla="*/ 334 h 528"/>
                  <a:gd name="T34" fmla="*/ 305 w 528"/>
                  <a:gd name="T35" fmla="*/ 363 h 528"/>
                  <a:gd name="T36" fmla="*/ 107 w 528"/>
                  <a:gd name="T37" fmla="*/ 283 h 528"/>
                  <a:gd name="T38" fmla="*/ 95 w 528"/>
                  <a:gd name="T39" fmla="*/ 279 h 528"/>
                  <a:gd name="T40" fmla="*/ 87 w 528"/>
                  <a:gd name="T41" fmla="*/ 287 h 528"/>
                  <a:gd name="T42" fmla="*/ 72 w 528"/>
                  <a:gd name="T43" fmla="*/ 343 h 528"/>
                  <a:gd name="T44" fmla="*/ 67 w 528"/>
                  <a:gd name="T45" fmla="*/ 348 h 528"/>
                  <a:gd name="T46" fmla="*/ 60 w 528"/>
                  <a:gd name="T47" fmla="*/ 347 h 528"/>
                  <a:gd name="T48" fmla="*/ 44 w 528"/>
                  <a:gd name="T49" fmla="*/ 264 h 528"/>
                  <a:gd name="T50" fmla="*/ 264 w 528"/>
                  <a:gd name="T51" fmla="*/ 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8" h="528">
                    <a:moveTo>
                      <a:pt x="264" y="528"/>
                    </a:moveTo>
                    <a:cubicBezTo>
                      <a:pt x="410" y="528"/>
                      <a:pt x="528" y="410"/>
                      <a:pt x="528" y="264"/>
                    </a:cubicBezTo>
                    <a:cubicBezTo>
                      <a:pt x="528" y="118"/>
                      <a:pt x="410" y="0"/>
                      <a:pt x="264" y="0"/>
                    </a:cubicBezTo>
                    <a:cubicBezTo>
                      <a:pt x="118" y="0"/>
                      <a:pt x="0" y="118"/>
                      <a:pt x="0" y="264"/>
                    </a:cubicBezTo>
                    <a:cubicBezTo>
                      <a:pt x="0" y="410"/>
                      <a:pt x="118" y="528"/>
                      <a:pt x="264" y="528"/>
                    </a:cubicBezTo>
                    <a:close/>
                    <a:moveTo>
                      <a:pt x="264" y="484"/>
                    </a:moveTo>
                    <a:cubicBezTo>
                      <a:pt x="181" y="484"/>
                      <a:pt x="108" y="438"/>
                      <a:pt x="71" y="370"/>
                    </a:cubicBezTo>
                    <a:cubicBezTo>
                      <a:pt x="72" y="369"/>
                      <a:pt x="72" y="369"/>
                      <a:pt x="73" y="369"/>
                    </a:cubicBezTo>
                    <a:cubicBezTo>
                      <a:pt x="79" y="367"/>
                      <a:pt x="87" y="363"/>
                      <a:pt x="92" y="352"/>
                    </a:cubicBezTo>
                    <a:cubicBezTo>
                      <a:pt x="97" y="340"/>
                      <a:pt x="101" y="324"/>
                      <a:pt x="104" y="312"/>
                    </a:cubicBezTo>
                    <a:cubicBezTo>
                      <a:pt x="130" y="335"/>
                      <a:pt x="191" y="377"/>
                      <a:pt x="304" y="385"/>
                    </a:cubicBezTo>
                    <a:cubicBezTo>
                      <a:pt x="309" y="385"/>
                      <a:pt x="315" y="385"/>
                      <a:pt x="321" y="385"/>
                    </a:cubicBezTo>
                    <a:cubicBezTo>
                      <a:pt x="371" y="385"/>
                      <a:pt x="426" y="372"/>
                      <a:pt x="461" y="361"/>
                    </a:cubicBezTo>
                    <a:cubicBezTo>
                      <a:pt x="425" y="434"/>
                      <a:pt x="350" y="484"/>
                      <a:pt x="264" y="484"/>
                    </a:cubicBezTo>
                    <a:close/>
                    <a:moveTo>
                      <a:pt x="264" y="44"/>
                    </a:moveTo>
                    <a:cubicBezTo>
                      <a:pt x="385" y="44"/>
                      <a:pt x="484" y="143"/>
                      <a:pt x="484" y="264"/>
                    </a:cubicBezTo>
                    <a:cubicBezTo>
                      <a:pt x="484" y="289"/>
                      <a:pt x="480" y="312"/>
                      <a:pt x="472" y="334"/>
                    </a:cubicBezTo>
                    <a:cubicBezTo>
                      <a:pt x="438" y="345"/>
                      <a:pt x="364" y="367"/>
                      <a:pt x="305" y="363"/>
                    </a:cubicBezTo>
                    <a:cubicBezTo>
                      <a:pt x="161" y="352"/>
                      <a:pt x="107" y="283"/>
                      <a:pt x="107" y="283"/>
                    </a:cubicBezTo>
                    <a:cubicBezTo>
                      <a:pt x="104" y="279"/>
                      <a:pt x="99" y="278"/>
                      <a:pt x="95" y="279"/>
                    </a:cubicBezTo>
                    <a:cubicBezTo>
                      <a:pt x="91" y="280"/>
                      <a:pt x="88" y="283"/>
                      <a:pt x="87" y="287"/>
                    </a:cubicBezTo>
                    <a:cubicBezTo>
                      <a:pt x="87" y="288"/>
                      <a:pt x="81" y="323"/>
                      <a:pt x="72" y="343"/>
                    </a:cubicBezTo>
                    <a:cubicBezTo>
                      <a:pt x="70" y="347"/>
                      <a:pt x="68" y="348"/>
                      <a:pt x="67" y="348"/>
                    </a:cubicBezTo>
                    <a:cubicBezTo>
                      <a:pt x="65" y="348"/>
                      <a:pt x="63" y="348"/>
                      <a:pt x="60" y="347"/>
                    </a:cubicBezTo>
                    <a:cubicBezTo>
                      <a:pt x="50" y="322"/>
                      <a:pt x="44" y="294"/>
                      <a:pt x="44" y="264"/>
                    </a:cubicBezTo>
                    <a:cubicBezTo>
                      <a:pt x="44" y="143"/>
                      <a:pt x="142" y="44"/>
                      <a:pt x="26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1" name="íşḻiďé"/>
              <p:cNvSpPr/>
              <p:nvPr/>
            </p:nvSpPr>
            <p:spPr bwMode="auto">
              <a:xfrm>
                <a:off x="3175" y="1698625"/>
                <a:ext cx="2320925" cy="923925"/>
              </a:xfrm>
              <a:custGeom>
                <a:avLst/>
                <a:gdLst>
                  <a:gd name="T0" fmla="*/ 541 w 616"/>
                  <a:gd name="T1" fmla="*/ 7 h 245"/>
                  <a:gd name="T2" fmla="*/ 510 w 616"/>
                  <a:gd name="T3" fmla="*/ 12 h 245"/>
                  <a:gd name="T4" fmla="*/ 515 w 616"/>
                  <a:gd name="T5" fmla="*/ 43 h 245"/>
                  <a:gd name="T6" fmla="*/ 572 w 616"/>
                  <a:gd name="T7" fmla="*/ 113 h 245"/>
                  <a:gd name="T8" fmla="*/ 308 w 616"/>
                  <a:gd name="T9" fmla="*/ 201 h 245"/>
                  <a:gd name="T10" fmla="*/ 44 w 616"/>
                  <a:gd name="T11" fmla="*/ 113 h 245"/>
                  <a:gd name="T12" fmla="*/ 101 w 616"/>
                  <a:gd name="T13" fmla="*/ 43 h 245"/>
                  <a:gd name="T14" fmla="*/ 105 w 616"/>
                  <a:gd name="T15" fmla="*/ 12 h 245"/>
                  <a:gd name="T16" fmla="*/ 75 w 616"/>
                  <a:gd name="T17" fmla="*/ 7 h 245"/>
                  <a:gd name="T18" fmla="*/ 0 w 616"/>
                  <a:gd name="T19" fmla="*/ 113 h 245"/>
                  <a:gd name="T20" fmla="*/ 308 w 616"/>
                  <a:gd name="T21" fmla="*/ 245 h 245"/>
                  <a:gd name="T22" fmla="*/ 616 w 616"/>
                  <a:gd name="T23" fmla="*/ 113 h 245"/>
                  <a:gd name="T24" fmla="*/ 541 w 616"/>
                  <a:gd name="T25" fmla="*/ 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6" h="245">
                    <a:moveTo>
                      <a:pt x="541" y="7"/>
                    </a:moveTo>
                    <a:cubicBezTo>
                      <a:pt x="531" y="0"/>
                      <a:pt x="517" y="2"/>
                      <a:pt x="510" y="12"/>
                    </a:cubicBezTo>
                    <a:cubicBezTo>
                      <a:pt x="503" y="22"/>
                      <a:pt x="505" y="36"/>
                      <a:pt x="515" y="43"/>
                    </a:cubicBezTo>
                    <a:cubicBezTo>
                      <a:pt x="555" y="72"/>
                      <a:pt x="572" y="88"/>
                      <a:pt x="572" y="113"/>
                    </a:cubicBezTo>
                    <a:cubicBezTo>
                      <a:pt x="572" y="177"/>
                      <a:pt x="498" y="201"/>
                      <a:pt x="308" y="201"/>
                    </a:cubicBezTo>
                    <a:cubicBezTo>
                      <a:pt x="118" y="201"/>
                      <a:pt x="44" y="177"/>
                      <a:pt x="44" y="113"/>
                    </a:cubicBezTo>
                    <a:cubicBezTo>
                      <a:pt x="44" y="88"/>
                      <a:pt x="60" y="72"/>
                      <a:pt x="101" y="43"/>
                    </a:cubicBezTo>
                    <a:cubicBezTo>
                      <a:pt x="110" y="36"/>
                      <a:pt x="113" y="22"/>
                      <a:pt x="105" y="12"/>
                    </a:cubicBezTo>
                    <a:cubicBezTo>
                      <a:pt x="98" y="2"/>
                      <a:pt x="85" y="0"/>
                      <a:pt x="75" y="7"/>
                    </a:cubicBezTo>
                    <a:cubicBezTo>
                      <a:pt x="40" y="33"/>
                      <a:pt x="0" y="62"/>
                      <a:pt x="0" y="113"/>
                    </a:cubicBezTo>
                    <a:cubicBezTo>
                      <a:pt x="0" y="235"/>
                      <a:pt x="159" y="245"/>
                      <a:pt x="308" y="245"/>
                    </a:cubicBezTo>
                    <a:cubicBezTo>
                      <a:pt x="457" y="245"/>
                      <a:pt x="616" y="235"/>
                      <a:pt x="616" y="113"/>
                    </a:cubicBezTo>
                    <a:cubicBezTo>
                      <a:pt x="616" y="62"/>
                      <a:pt x="576" y="33"/>
                      <a:pt x="541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9" name="íṡ1ïdè"/>
            <p:cNvSpPr/>
            <p:nvPr/>
          </p:nvSpPr>
          <p:spPr bwMode="auto">
            <a:xfrm>
              <a:off x="6803228" y="4574455"/>
              <a:ext cx="652201" cy="499688"/>
            </a:xfrm>
            <a:custGeom>
              <a:avLst/>
              <a:gdLst>
                <a:gd name="T0" fmla="*/ 633 w 718"/>
                <a:gd name="T1" fmla="*/ 0 h 549"/>
                <a:gd name="T2" fmla="*/ 549 w 718"/>
                <a:gd name="T3" fmla="*/ 84 h 549"/>
                <a:gd name="T4" fmla="*/ 578 w 718"/>
                <a:gd name="T5" fmla="*/ 148 h 549"/>
                <a:gd name="T6" fmla="*/ 475 w 718"/>
                <a:gd name="T7" fmla="*/ 302 h 549"/>
                <a:gd name="T8" fmla="*/ 443 w 718"/>
                <a:gd name="T9" fmla="*/ 296 h 549"/>
                <a:gd name="T10" fmla="*/ 369 w 718"/>
                <a:gd name="T11" fmla="*/ 340 h 549"/>
                <a:gd name="T12" fmla="*/ 310 w 718"/>
                <a:gd name="T13" fmla="*/ 305 h 549"/>
                <a:gd name="T14" fmla="*/ 316 w 718"/>
                <a:gd name="T15" fmla="*/ 275 h 549"/>
                <a:gd name="T16" fmla="*/ 232 w 718"/>
                <a:gd name="T17" fmla="*/ 190 h 549"/>
                <a:gd name="T18" fmla="*/ 147 w 718"/>
                <a:gd name="T19" fmla="*/ 275 h 549"/>
                <a:gd name="T20" fmla="*/ 176 w 718"/>
                <a:gd name="T21" fmla="*/ 338 h 549"/>
                <a:gd name="T22" fmla="*/ 133 w 718"/>
                <a:gd name="T23" fmla="*/ 396 h 549"/>
                <a:gd name="T24" fmla="*/ 84 w 718"/>
                <a:gd name="T25" fmla="*/ 380 h 549"/>
                <a:gd name="T26" fmla="*/ 0 w 718"/>
                <a:gd name="T27" fmla="*/ 465 h 549"/>
                <a:gd name="T28" fmla="*/ 84 w 718"/>
                <a:gd name="T29" fmla="*/ 549 h 549"/>
                <a:gd name="T30" fmla="*/ 168 w 718"/>
                <a:gd name="T31" fmla="*/ 465 h 549"/>
                <a:gd name="T32" fmla="*/ 148 w 718"/>
                <a:gd name="T33" fmla="*/ 411 h 549"/>
                <a:gd name="T34" fmla="*/ 194 w 718"/>
                <a:gd name="T35" fmla="*/ 350 h 549"/>
                <a:gd name="T36" fmla="*/ 232 w 718"/>
                <a:gd name="T37" fmla="*/ 359 h 549"/>
                <a:gd name="T38" fmla="*/ 300 w 718"/>
                <a:gd name="T39" fmla="*/ 324 h 549"/>
                <a:gd name="T40" fmla="*/ 361 w 718"/>
                <a:gd name="T41" fmla="*/ 360 h 549"/>
                <a:gd name="T42" fmla="*/ 359 w 718"/>
                <a:gd name="T43" fmla="*/ 380 h 549"/>
                <a:gd name="T44" fmla="*/ 443 w 718"/>
                <a:gd name="T45" fmla="*/ 465 h 549"/>
                <a:gd name="T46" fmla="*/ 528 w 718"/>
                <a:gd name="T47" fmla="*/ 380 h 549"/>
                <a:gd name="T48" fmla="*/ 494 w 718"/>
                <a:gd name="T49" fmla="*/ 313 h 549"/>
                <a:gd name="T50" fmla="*/ 596 w 718"/>
                <a:gd name="T51" fmla="*/ 160 h 549"/>
                <a:gd name="T52" fmla="*/ 633 w 718"/>
                <a:gd name="T53" fmla="*/ 169 h 549"/>
                <a:gd name="T54" fmla="*/ 718 w 718"/>
                <a:gd name="T55" fmla="*/ 84 h 549"/>
                <a:gd name="T56" fmla="*/ 633 w 718"/>
                <a:gd name="T57" fmla="*/ 0 h 549"/>
                <a:gd name="T58" fmla="*/ 84 w 718"/>
                <a:gd name="T59" fmla="*/ 507 h 549"/>
                <a:gd name="T60" fmla="*/ 42 w 718"/>
                <a:gd name="T61" fmla="*/ 465 h 549"/>
                <a:gd name="T62" fmla="*/ 84 w 718"/>
                <a:gd name="T63" fmla="*/ 422 h 549"/>
                <a:gd name="T64" fmla="*/ 126 w 718"/>
                <a:gd name="T65" fmla="*/ 465 h 549"/>
                <a:gd name="T66" fmla="*/ 84 w 718"/>
                <a:gd name="T67" fmla="*/ 507 h 549"/>
                <a:gd name="T68" fmla="*/ 232 w 718"/>
                <a:gd name="T69" fmla="*/ 317 h 549"/>
                <a:gd name="T70" fmla="*/ 190 w 718"/>
                <a:gd name="T71" fmla="*/ 275 h 549"/>
                <a:gd name="T72" fmla="*/ 232 w 718"/>
                <a:gd name="T73" fmla="*/ 233 h 549"/>
                <a:gd name="T74" fmla="*/ 274 w 718"/>
                <a:gd name="T75" fmla="*/ 275 h 549"/>
                <a:gd name="T76" fmla="*/ 232 w 718"/>
                <a:gd name="T77" fmla="*/ 317 h 549"/>
                <a:gd name="T78" fmla="*/ 443 w 718"/>
                <a:gd name="T79" fmla="*/ 422 h 549"/>
                <a:gd name="T80" fmla="*/ 401 w 718"/>
                <a:gd name="T81" fmla="*/ 380 h 549"/>
                <a:gd name="T82" fmla="*/ 443 w 718"/>
                <a:gd name="T83" fmla="*/ 338 h 549"/>
                <a:gd name="T84" fmla="*/ 486 w 718"/>
                <a:gd name="T85" fmla="*/ 380 h 549"/>
                <a:gd name="T86" fmla="*/ 443 w 718"/>
                <a:gd name="T87" fmla="*/ 422 h 549"/>
                <a:gd name="T88" fmla="*/ 633 w 718"/>
                <a:gd name="T89" fmla="*/ 127 h 549"/>
                <a:gd name="T90" fmla="*/ 591 w 718"/>
                <a:gd name="T91" fmla="*/ 84 h 549"/>
                <a:gd name="T92" fmla="*/ 633 w 718"/>
                <a:gd name="T93" fmla="*/ 42 h 549"/>
                <a:gd name="T94" fmla="*/ 675 w 718"/>
                <a:gd name="T95" fmla="*/ 84 h 549"/>
                <a:gd name="T96" fmla="*/ 633 w 718"/>
                <a:gd name="T97" fmla="*/ 127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549">
                  <a:moveTo>
                    <a:pt x="633" y="0"/>
                  </a:moveTo>
                  <a:cubicBezTo>
                    <a:pt x="587" y="0"/>
                    <a:pt x="549" y="38"/>
                    <a:pt x="549" y="84"/>
                  </a:cubicBezTo>
                  <a:cubicBezTo>
                    <a:pt x="549" y="110"/>
                    <a:pt x="561" y="132"/>
                    <a:pt x="578" y="148"/>
                  </a:cubicBezTo>
                  <a:cubicBezTo>
                    <a:pt x="475" y="302"/>
                    <a:pt x="475" y="302"/>
                    <a:pt x="475" y="302"/>
                  </a:cubicBezTo>
                  <a:cubicBezTo>
                    <a:pt x="466" y="298"/>
                    <a:pt x="455" y="296"/>
                    <a:pt x="443" y="296"/>
                  </a:cubicBezTo>
                  <a:cubicBezTo>
                    <a:pt x="411" y="296"/>
                    <a:pt x="383" y="314"/>
                    <a:pt x="369" y="340"/>
                  </a:cubicBezTo>
                  <a:cubicBezTo>
                    <a:pt x="310" y="305"/>
                    <a:pt x="310" y="305"/>
                    <a:pt x="310" y="305"/>
                  </a:cubicBezTo>
                  <a:cubicBezTo>
                    <a:pt x="314" y="296"/>
                    <a:pt x="316" y="285"/>
                    <a:pt x="316" y="275"/>
                  </a:cubicBezTo>
                  <a:cubicBezTo>
                    <a:pt x="316" y="228"/>
                    <a:pt x="278" y="190"/>
                    <a:pt x="232" y="190"/>
                  </a:cubicBezTo>
                  <a:cubicBezTo>
                    <a:pt x="185" y="190"/>
                    <a:pt x="147" y="228"/>
                    <a:pt x="147" y="275"/>
                  </a:cubicBezTo>
                  <a:cubicBezTo>
                    <a:pt x="147" y="300"/>
                    <a:pt x="159" y="322"/>
                    <a:pt x="176" y="338"/>
                  </a:cubicBezTo>
                  <a:cubicBezTo>
                    <a:pt x="133" y="396"/>
                    <a:pt x="133" y="396"/>
                    <a:pt x="133" y="396"/>
                  </a:cubicBezTo>
                  <a:cubicBezTo>
                    <a:pt x="119" y="386"/>
                    <a:pt x="102" y="380"/>
                    <a:pt x="84" y="380"/>
                  </a:cubicBezTo>
                  <a:cubicBezTo>
                    <a:pt x="38" y="380"/>
                    <a:pt x="0" y="418"/>
                    <a:pt x="0" y="465"/>
                  </a:cubicBezTo>
                  <a:cubicBezTo>
                    <a:pt x="0" y="511"/>
                    <a:pt x="38" y="549"/>
                    <a:pt x="84" y="549"/>
                  </a:cubicBezTo>
                  <a:cubicBezTo>
                    <a:pt x="130" y="549"/>
                    <a:pt x="168" y="511"/>
                    <a:pt x="168" y="465"/>
                  </a:cubicBezTo>
                  <a:cubicBezTo>
                    <a:pt x="168" y="444"/>
                    <a:pt x="160" y="425"/>
                    <a:pt x="148" y="411"/>
                  </a:cubicBezTo>
                  <a:cubicBezTo>
                    <a:pt x="194" y="350"/>
                    <a:pt x="194" y="350"/>
                    <a:pt x="194" y="350"/>
                  </a:cubicBezTo>
                  <a:cubicBezTo>
                    <a:pt x="205" y="355"/>
                    <a:pt x="218" y="359"/>
                    <a:pt x="232" y="359"/>
                  </a:cubicBezTo>
                  <a:cubicBezTo>
                    <a:pt x="260" y="359"/>
                    <a:pt x="285" y="345"/>
                    <a:pt x="300" y="324"/>
                  </a:cubicBezTo>
                  <a:cubicBezTo>
                    <a:pt x="361" y="360"/>
                    <a:pt x="361" y="360"/>
                    <a:pt x="361" y="360"/>
                  </a:cubicBezTo>
                  <a:cubicBezTo>
                    <a:pt x="360" y="367"/>
                    <a:pt x="359" y="373"/>
                    <a:pt x="359" y="380"/>
                  </a:cubicBezTo>
                  <a:cubicBezTo>
                    <a:pt x="359" y="427"/>
                    <a:pt x="397" y="465"/>
                    <a:pt x="443" y="465"/>
                  </a:cubicBezTo>
                  <a:cubicBezTo>
                    <a:pt x="490" y="465"/>
                    <a:pt x="528" y="427"/>
                    <a:pt x="528" y="380"/>
                  </a:cubicBezTo>
                  <a:cubicBezTo>
                    <a:pt x="528" y="352"/>
                    <a:pt x="514" y="328"/>
                    <a:pt x="494" y="313"/>
                  </a:cubicBezTo>
                  <a:cubicBezTo>
                    <a:pt x="596" y="160"/>
                    <a:pt x="596" y="160"/>
                    <a:pt x="596" y="160"/>
                  </a:cubicBezTo>
                  <a:cubicBezTo>
                    <a:pt x="607" y="165"/>
                    <a:pt x="620" y="169"/>
                    <a:pt x="633" y="169"/>
                  </a:cubicBezTo>
                  <a:cubicBezTo>
                    <a:pt x="680" y="169"/>
                    <a:pt x="718" y="131"/>
                    <a:pt x="718" y="84"/>
                  </a:cubicBezTo>
                  <a:cubicBezTo>
                    <a:pt x="718" y="38"/>
                    <a:pt x="680" y="0"/>
                    <a:pt x="633" y="0"/>
                  </a:cubicBezTo>
                  <a:close/>
                  <a:moveTo>
                    <a:pt x="84" y="507"/>
                  </a:moveTo>
                  <a:cubicBezTo>
                    <a:pt x="61" y="507"/>
                    <a:pt x="42" y="488"/>
                    <a:pt x="42" y="465"/>
                  </a:cubicBezTo>
                  <a:cubicBezTo>
                    <a:pt x="42" y="441"/>
                    <a:pt x="61" y="422"/>
                    <a:pt x="84" y="422"/>
                  </a:cubicBezTo>
                  <a:cubicBezTo>
                    <a:pt x="107" y="422"/>
                    <a:pt x="126" y="441"/>
                    <a:pt x="126" y="465"/>
                  </a:cubicBezTo>
                  <a:cubicBezTo>
                    <a:pt x="126" y="488"/>
                    <a:pt x="107" y="507"/>
                    <a:pt x="84" y="507"/>
                  </a:cubicBezTo>
                  <a:close/>
                  <a:moveTo>
                    <a:pt x="232" y="317"/>
                  </a:moveTo>
                  <a:cubicBezTo>
                    <a:pt x="209" y="317"/>
                    <a:pt x="190" y="298"/>
                    <a:pt x="190" y="275"/>
                  </a:cubicBezTo>
                  <a:cubicBezTo>
                    <a:pt x="190" y="251"/>
                    <a:pt x="209" y="233"/>
                    <a:pt x="232" y="233"/>
                  </a:cubicBezTo>
                  <a:cubicBezTo>
                    <a:pt x="255" y="233"/>
                    <a:pt x="274" y="251"/>
                    <a:pt x="274" y="275"/>
                  </a:cubicBezTo>
                  <a:cubicBezTo>
                    <a:pt x="274" y="298"/>
                    <a:pt x="255" y="317"/>
                    <a:pt x="232" y="317"/>
                  </a:cubicBezTo>
                  <a:close/>
                  <a:moveTo>
                    <a:pt x="443" y="422"/>
                  </a:moveTo>
                  <a:cubicBezTo>
                    <a:pt x="420" y="422"/>
                    <a:pt x="401" y="403"/>
                    <a:pt x="401" y="380"/>
                  </a:cubicBezTo>
                  <a:cubicBezTo>
                    <a:pt x="401" y="357"/>
                    <a:pt x="420" y="338"/>
                    <a:pt x="443" y="338"/>
                  </a:cubicBezTo>
                  <a:cubicBezTo>
                    <a:pt x="467" y="338"/>
                    <a:pt x="486" y="357"/>
                    <a:pt x="486" y="380"/>
                  </a:cubicBezTo>
                  <a:cubicBezTo>
                    <a:pt x="486" y="403"/>
                    <a:pt x="467" y="422"/>
                    <a:pt x="443" y="422"/>
                  </a:cubicBezTo>
                  <a:close/>
                  <a:moveTo>
                    <a:pt x="633" y="127"/>
                  </a:moveTo>
                  <a:cubicBezTo>
                    <a:pt x="610" y="127"/>
                    <a:pt x="591" y="108"/>
                    <a:pt x="591" y="84"/>
                  </a:cubicBezTo>
                  <a:cubicBezTo>
                    <a:pt x="591" y="61"/>
                    <a:pt x="610" y="42"/>
                    <a:pt x="633" y="42"/>
                  </a:cubicBezTo>
                  <a:cubicBezTo>
                    <a:pt x="657" y="42"/>
                    <a:pt x="675" y="61"/>
                    <a:pt x="675" y="84"/>
                  </a:cubicBezTo>
                  <a:cubicBezTo>
                    <a:pt x="675" y="108"/>
                    <a:pt x="657" y="127"/>
                    <a:pt x="633" y="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21" name="íṣḻiḋè"/>
            <p:cNvGrpSpPr/>
            <p:nvPr/>
          </p:nvGrpSpPr>
          <p:grpSpPr>
            <a:xfrm>
              <a:off x="6794059" y="2665683"/>
              <a:ext cx="670536" cy="536573"/>
              <a:chOff x="6069013" y="-1522413"/>
              <a:chExt cx="4465637" cy="3573463"/>
            </a:xfrm>
            <a:grpFill/>
          </p:grpSpPr>
          <p:sp>
            <p:nvSpPr>
              <p:cNvPr id="37" name="îşľîḑé"/>
              <p:cNvSpPr/>
              <p:nvPr/>
            </p:nvSpPr>
            <p:spPr bwMode="auto">
              <a:xfrm>
                <a:off x="6069013" y="-1522413"/>
                <a:ext cx="4465637" cy="2979738"/>
              </a:xfrm>
              <a:custGeom>
                <a:avLst/>
                <a:gdLst>
                  <a:gd name="T0" fmla="*/ 869 w 1188"/>
                  <a:gd name="T1" fmla="*/ 792 h 792"/>
                  <a:gd name="T2" fmla="*/ 830 w 1188"/>
                  <a:gd name="T3" fmla="*/ 753 h 792"/>
                  <a:gd name="T4" fmla="*/ 869 w 1188"/>
                  <a:gd name="T5" fmla="*/ 713 h 792"/>
                  <a:gd name="T6" fmla="*/ 949 w 1188"/>
                  <a:gd name="T7" fmla="*/ 713 h 792"/>
                  <a:gd name="T8" fmla="*/ 953 w 1188"/>
                  <a:gd name="T9" fmla="*/ 713 h 792"/>
                  <a:gd name="T10" fmla="*/ 955 w 1188"/>
                  <a:gd name="T11" fmla="*/ 713 h 792"/>
                  <a:gd name="T12" fmla="*/ 1109 w 1188"/>
                  <a:gd name="T13" fmla="*/ 555 h 792"/>
                  <a:gd name="T14" fmla="*/ 951 w 1188"/>
                  <a:gd name="T15" fmla="*/ 396 h 792"/>
                  <a:gd name="T16" fmla="*/ 915 w 1188"/>
                  <a:gd name="T17" fmla="*/ 401 h 792"/>
                  <a:gd name="T18" fmla="*/ 879 w 1188"/>
                  <a:gd name="T19" fmla="*/ 391 h 792"/>
                  <a:gd name="T20" fmla="*/ 867 w 1188"/>
                  <a:gd name="T21" fmla="*/ 356 h 792"/>
                  <a:gd name="T22" fmla="*/ 871 w 1188"/>
                  <a:gd name="T23" fmla="*/ 317 h 792"/>
                  <a:gd name="T24" fmla="*/ 634 w 1188"/>
                  <a:gd name="T25" fmla="*/ 79 h 792"/>
                  <a:gd name="T26" fmla="*/ 398 w 1188"/>
                  <a:gd name="T27" fmla="*/ 296 h 792"/>
                  <a:gd name="T28" fmla="*/ 380 w 1188"/>
                  <a:gd name="T29" fmla="*/ 326 h 792"/>
                  <a:gd name="T30" fmla="*/ 345 w 1188"/>
                  <a:gd name="T31" fmla="*/ 330 h 792"/>
                  <a:gd name="T32" fmla="*/ 277 w 1188"/>
                  <a:gd name="T33" fmla="*/ 317 h 792"/>
                  <a:gd name="T34" fmla="*/ 79 w 1188"/>
                  <a:gd name="T35" fmla="*/ 515 h 792"/>
                  <a:gd name="T36" fmla="*/ 272 w 1188"/>
                  <a:gd name="T37" fmla="*/ 713 h 792"/>
                  <a:gd name="T38" fmla="*/ 275 w 1188"/>
                  <a:gd name="T39" fmla="*/ 713 h 792"/>
                  <a:gd name="T40" fmla="*/ 295 w 1188"/>
                  <a:gd name="T41" fmla="*/ 713 h 792"/>
                  <a:gd name="T42" fmla="*/ 358 w 1188"/>
                  <a:gd name="T43" fmla="*/ 713 h 792"/>
                  <a:gd name="T44" fmla="*/ 398 w 1188"/>
                  <a:gd name="T45" fmla="*/ 753 h 792"/>
                  <a:gd name="T46" fmla="*/ 358 w 1188"/>
                  <a:gd name="T47" fmla="*/ 792 h 792"/>
                  <a:gd name="T48" fmla="*/ 282 w 1188"/>
                  <a:gd name="T49" fmla="*/ 792 h 792"/>
                  <a:gd name="T50" fmla="*/ 277 w 1188"/>
                  <a:gd name="T51" fmla="*/ 792 h 792"/>
                  <a:gd name="T52" fmla="*/ 0 w 1188"/>
                  <a:gd name="T53" fmla="*/ 515 h 792"/>
                  <a:gd name="T54" fmla="*/ 277 w 1188"/>
                  <a:gd name="T55" fmla="*/ 238 h 792"/>
                  <a:gd name="T56" fmla="*/ 327 w 1188"/>
                  <a:gd name="T57" fmla="*/ 242 h 792"/>
                  <a:gd name="T58" fmla="*/ 634 w 1188"/>
                  <a:gd name="T59" fmla="*/ 0 h 792"/>
                  <a:gd name="T60" fmla="*/ 950 w 1188"/>
                  <a:gd name="T61" fmla="*/ 317 h 792"/>
                  <a:gd name="T62" fmla="*/ 950 w 1188"/>
                  <a:gd name="T63" fmla="*/ 317 h 792"/>
                  <a:gd name="T64" fmla="*/ 951 w 1188"/>
                  <a:gd name="T65" fmla="*/ 317 h 792"/>
                  <a:gd name="T66" fmla="*/ 1188 w 1188"/>
                  <a:gd name="T67" fmla="*/ 555 h 792"/>
                  <a:gd name="T68" fmla="*/ 951 w 1188"/>
                  <a:gd name="T69" fmla="*/ 792 h 792"/>
                  <a:gd name="T70" fmla="*/ 946 w 1188"/>
                  <a:gd name="T71" fmla="*/ 792 h 792"/>
                  <a:gd name="T72" fmla="*/ 869 w 1188"/>
                  <a:gd name="T73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88" h="792">
                    <a:moveTo>
                      <a:pt x="869" y="792"/>
                    </a:moveTo>
                    <a:cubicBezTo>
                      <a:pt x="847" y="792"/>
                      <a:pt x="830" y="775"/>
                      <a:pt x="830" y="753"/>
                    </a:cubicBezTo>
                    <a:cubicBezTo>
                      <a:pt x="830" y="731"/>
                      <a:pt x="847" y="713"/>
                      <a:pt x="869" y="713"/>
                    </a:cubicBezTo>
                    <a:cubicBezTo>
                      <a:pt x="949" y="713"/>
                      <a:pt x="949" y="713"/>
                      <a:pt x="949" y="713"/>
                    </a:cubicBezTo>
                    <a:cubicBezTo>
                      <a:pt x="950" y="713"/>
                      <a:pt x="952" y="713"/>
                      <a:pt x="953" y="713"/>
                    </a:cubicBezTo>
                    <a:cubicBezTo>
                      <a:pt x="954" y="713"/>
                      <a:pt x="955" y="713"/>
                      <a:pt x="955" y="713"/>
                    </a:cubicBezTo>
                    <a:cubicBezTo>
                      <a:pt x="1041" y="710"/>
                      <a:pt x="1109" y="640"/>
                      <a:pt x="1109" y="555"/>
                    </a:cubicBezTo>
                    <a:cubicBezTo>
                      <a:pt x="1109" y="467"/>
                      <a:pt x="1038" y="396"/>
                      <a:pt x="951" y="396"/>
                    </a:cubicBezTo>
                    <a:cubicBezTo>
                      <a:pt x="940" y="396"/>
                      <a:pt x="928" y="398"/>
                      <a:pt x="915" y="401"/>
                    </a:cubicBezTo>
                    <a:cubicBezTo>
                      <a:pt x="902" y="404"/>
                      <a:pt x="889" y="400"/>
                      <a:pt x="879" y="391"/>
                    </a:cubicBezTo>
                    <a:cubicBezTo>
                      <a:pt x="870" y="382"/>
                      <a:pt x="865" y="369"/>
                      <a:pt x="867" y="356"/>
                    </a:cubicBezTo>
                    <a:cubicBezTo>
                      <a:pt x="869" y="343"/>
                      <a:pt x="871" y="330"/>
                      <a:pt x="871" y="317"/>
                    </a:cubicBezTo>
                    <a:cubicBezTo>
                      <a:pt x="871" y="186"/>
                      <a:pt x="765" y="79"/>
                      <a:pt x="634" y="79"/>
                    </a:cubicBezTo>
                    <a:cubicBezTo>
                      <a:pt x="510" y="79"/>
                      <a:pt x="409" y="172"/>
                      <a:pt x="398" y="296"/>
                    </a:cubicBezTo>
                    <a:cubicBezTo>
                      <a:pt x="397" y="308"/>
                      <a:pt x="390" y="319"/>
                      <a:pt x="380" y="326"/>
                    </a:cubicBezTo>
                    <a:cubicBezTo>
                      <a:pt x="370" y="332"/>
                      <a:pt x="357" y="334"/>
                      <a:pt x="345" y="330"/>
                    </a:cubicBezTo>
                    <a:cubicBezTo>
                      <a:pt x="322" y="321"/>
                      <a:pt x="300" y="317"/>
                      <a:pt x="277" y="317"/>
                    </a:cubicBezTo>
                    <a:cubicBezTo>
                      <a:pt x="168" y="317"/>
                      <a:pt x="79" y="406"/>
                      <a:pt x="79" y="515"/>
                    </a:cubicBezTo>
                    <a:cubicBezTo>
                      <a:pt x="79" y="623"/>
                      <a:pt x="165" y="710"/>
                      <a:pt x="272" y="713"/>
                    </a:cubicBezTo>
                    <a:cubicBezTo>
                      <a:pt x="273" y="713"/>
                      <a:pt x="274" y="713"/>
                      <a:pt x="275" y="713"/>
                    </a:cubicBezTo>
                    <a:cubicBezTo>
                      <a:pt x="295" y="713"/>
                      <a:pt x="295" y="713"/>
                      <a:pt x="295" y="713"/>
                    </a:cubicBezTo>
                    <a:cubicBezTo>
                      <a:pt x="358" y="713"/>
                      <a:pt x="358" y="713"/>
                      <a:pt x="358" y="713"/>
                    </a:cubicBezTo>
                    <a:cubicBezTo>
                      <a:pt x="380" y="713"/>
                      <a:pt x="398" y="731"/>
                      <a:pt x="398" y="753"/>
                    </a:cubicBezTo>
                    <a:cubicBezTo>
                      <a:pt x="398" y="775"/>
                      <a:pt x="380" y="792"/>
                      <a:pt x="358" y="792"/>
                    </a:cubicBezTo>
                    <a:cubicBezTo>
                      <a:pt x="282" y="792"/>
                      <a:pt x="282" y="792"/>
                      <a:pt x="282" y="792"/>
                    </a:cubicBezTo>
                    <a:cubicBezTo>
                      <a:pt x="281" y="792"/>
                      <a:pt x="279" y="792"/>
                      <a:pt x="277" y="792"/>
                    </a:cubicBezTo>
                    <a:cubicBezTo>
                      <a:pt x="124" y="792"/>
                      <a:pt x="0" y="668"/>
                      <a:pt x="0" y="515"/>
                    </a:cubicBezTo>
                    <a:cubicBezTo>
                      <a:pt x="0" y="362"/>
                      <a:pt x="124" y="238"/>
                      <a:pt x="277" y="238"/>
                    </a:cubicBezTo>
                    <a:cubicBezTo>
                      <a:pt x="294" y="238"/>
                      <a:pt x="310" y="239"/>
                      <a:pt x="327" y="242"/>
                    </a:cubicBezTo>
                    <a:cubicBezTo>
                      <a:pt x="360" y="101"/>
                      <a:pt x="485" y="0"/>
                      <a:pt x="634" y="0"/>
                    </a:cubicBezTo>
                    <a:cubicBezTo>
                      <a:pt x="808" y="0"/>
                      <a:pt x="950" y="142"/>
                      <a:pt x="950" y="317"/>
                    </a:cubicBezTo>
                    <a:cubicBezTo>
                      <a:pt x="950" y="317"/>
                      <a:pt x="950" y="317"/>
                      <a:pt x="950" y="317"/>
                    </a:cubicBezTo>
                    <a:cubicBezTo>
                      <a:pt x="951" y="317"/>
                      <a:pt x="951" y="317"/>
                      <a:pt x="951" y="317"/>
                    </a:cubicBezTo>
                    <a:cubicBezTo>
                      <a:pt x="1082" y="317"/>
                      <a:pt x="1188" y="424"/>
                      <a:pt x="1188" y="555"/>
                    </a:cubicBezTo>
                    <a:cubicBezTo>
                      <a:pt x="1188" y="686"/>
                      <a:pt x="1082" y="792"/>
                      <a:pt x="951" y="792"/>
                    </a:cubicBezTo>
                    <a:cubicBezTo>
                      <a:pt x="949" y="792"/>
                      <a:pt x="947" y="792"/>
                      <a:pt x="946" y="792"/>
                    </a:cubicBezTo>
                    <a:lnTo>
                      <a:pt x="869" y="7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8" name="ïşlíḋé"/>
              <p:cNvSpPr/>
              <p:nvPr/>
            </p:nvSpPr>
            <p:spPr bwMode="auto">
              <a:xfrm>
                <a:off x="7707313" y="-479425"/>
                <a:ext cx="1484312" cy="2530475"/>
              </a:xfrm>
              <a:custGeom>
                <a:avLst/>
                <a:gdLst>
                  <a:gd name="T0" fmla="*/ 935 w 935"/>
                  <a:gd name="T1" fmla="*/ 656 h 1594"/>
                  <a:gd name="T2" fmla="*/ 561 w 935"/>
                  <a:gd name="T3" fmla="*/ 656 h 1594"/>
                  <a:gd name="T4" fmla="*/ 561 w 935"/>
                  <a:gd name="T5" fmla="*/ 0 h 1594"/>
                  <a:gd name="T6" fmla="*/ 0 w 935"/>
                  <a:gd name="T7" fmla="*/ 940 h 1594"/>
                  <a:gd name="T8" fmla="*/ 374 w 935"/>
                  <a:gd name="T9" fmla="*/ 940 h 1594"/>
                  <a:gd name="T10" fmla="*/ 374 w 935"/>
                  <a:gd name="T11" fmla="*/ 1594 h 1594"/>
                  <a:gd name="T12" fmla="*/ 935 w 935"/>
                  <a:gd name="T13" fmla="*/ 656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5" h="1594">
                    <a:moveTo>
                      <a:pt x="935" y="656"/>
                    </a:moveTo>
                    <a:lnTo>
                      <a:pt x="561" y="656"/>
                    </a:lnTo>
                    <a:lnTo>
                      <a:pt x="561" y="0"/>
                    </a:lnTo>
                    <a:lnTo>
                      <a:pt x="0" y="940"/>
                    </a:lnTo>
                    <a:lnTo>
                      <a:pt x="374" y="940"/>
                    </a:lnTo>
                    <a:lnTo>
                      <a:pt x="374" y="1594"/>
                    </a:lnTo>
                    <a:lnTo>
                      <a:pt x="935" y="6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22" name="ïsľïḍê"/>
            <p:cNvGrpSpPr/>
            <p:nvPr/>
          </p:nvGrpSpPr>
          <p:grpSpPr>
            <a:xfrm>
              <a:off x="4887395" y="4508355"/>
              <a:ext cx="631891" cy="631891"/>
              <a:chOff x="1928427" y="-1529876"/>
              <a:chExt cx="1960563" cy="1960563"/>
            </a:xfrm>
            <a:grpFill/>
          </p:grpSpPr>
          <p:sp>
            <p:nvSpPr>
              <p:cNvPr id="28" name="íṧľiḑé"/>
              <p:cNvSpPr/>
              <p:nvPr/>
            </p:nvSpPr>
            <p:spPr bwMode="auto">
              <a:xfrm>
                <a:off x="3200014" y="-256700"/>
                <a:ext cx="265113" cy="260350"/>
              </a:xfrm>
              <a:custGeom>
                <a:avLst/>
                <a:gdLst>
                  <a:gd name="T0" fmla="*/ 78 w 156"/>
                  <a:gd name="T1" fmla="*/ 0 h 154"/>
                  <a:gd name="T2" fmla="*/ 0 w 156"/>
                  <a:gd name="T3" fmla="*/ 77 h 154"/>
                  <a:gd name="T4" fmla="*/ 78 w 156"/>
                  <a:gd name="T5" fmla="*/ 154 h 154"/>
                  <a:gd name="T6" fmla="*/ 156 w 156"/>
                  <a:gd name="T7" fmla="*/ 77 h 154"/>
                  <a:gd name="T8" fmla="*/ 78 w 156"/>
                  <a:gd name="T9" fmla="*/ 0 h 154"/>
                  <a:gd name="T10" fmla="*/ 78 w 156"/>
                  <a:gd name="T11" fmla="*/ 116 h 154"/>
                  <a:gd name="T12" fmla="*/ 39 w 156"/>
                  <a:gd name="T13" fmla="*/ 77 h 154"/>
                  <a:gd name="T14" fmla="*/ 78 w 156"/>
                  <a:gd name="T15" fmla="*/ 39 h 154"/>
                  <a:gd name="T16" fmla="*/ 117 w 156"/>
                  <a:gd name="T17" fmla="*/ 77 h 154"/>
                  <a:gd name="T18" fmla="*/ 78 w 156"/>
                  <a:gd name="T19" fmla="*/ 11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154">
                    <a:moveTo>
                      <a:pt x="78" y="0"/>
                    </a:moveTo>
                    <a:cubicBezTo>
                      <a:pt x="35" y="0"/>
                      <a:pt x="0" y="35"/>
                      <a:pt x="0" y="77"/>
                    </a:cubicBezTo>
                    <a:cubicBezTo>
                      <a:pt x="0" y="120"/>
                      <a:pt x="35" y="154"/>
                      <a:pt x="78" y="154"/>
                    </a:cubicBezTo>
                    <a:cubicBezTo>
                      <a:pt x="121" y="154"/>
                      <a:pt x="156" y="120"/>
                      <a:pt x="156" y="77"/>
                    </a:cubicBezTo>
                    <a:cubicBezTo>
                      <a:pt x="156" y="35"/>
                      <a:pt x="121" y="0"/>
                      <a:pt x="78" y="0"/>
                    </a:cubicBezTo>
                    <a:close/>
                    <a:moveTo>
                      <a:pt x="78" y="116"/>
                    </a:moveTo>
                    <a:cubicBezTo>
                      <a:pt x="56" y="116"/>
                      <a:pt x="39" y="98"/>
                      <a:pt x="39" y="77"/>
                    </a:cubicBezTo>
                    <a:cubicBezTo>
                      <a:pt x="39" y="56"/>
                      <a:pt x="56" y="39"/>
                      <a:pt x="78" y="39"/>
                    </a:cubicBezTo>
                    <a:cubicBezTo>
                      <a:pt x="99" y="39"/>
                      <a:pt x="117" y="56"/>
                      <a:pt x="117" y="77"/>
                    </a:cubicBezTo>
                    <a:cubicBezTo>
                      <a:pt x="117" y="98"/>
                      <a:pt x="99" y="116"/>
                      <a:pt x="78" y="1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9" name="iṥlíďè"/>
              <p:cNvSpPr/>
              <p:nvPr/>
            </p:nvSpPr>
            <p:spPr bwMode="auto">
              <a:xfrm>
                <a:off x="2350702" y="-256700"/>
                <a:ext cx="263525" cy="260350"/>
              </a:xfrm>
              <a:custGeom>
                <a:avLst/>
                <a:gdLst>
                  <a:gd name="T0" fmla="*/ 78 w 155"/>
                  <a:gd name="T1" fmla="*/ 0 h 154"/>
                  <a:gd name="T2" fmla="*/ 0 w 155"/>
                  <a:gd name="T3" fmla="*/ 77 h 154"/>
                  <a:gd name="T4" fmla="*/ 78 w 155"/>
                  <a:gd name="T5" fmla="*/ 154 h 154"/>
                  <a:gd name="T6" fmla="*/ 155 w 155"/>
                  <a:gd name="T7" fmla="*/ 77 h 154"/>
                  <a:gd name="T8" fmla="*/ 78 w 155"/>
                  <a:gd name="T9" fmla="*/ 0 h 154"/>
                  <a:gd name="T10" fmla="*/ 78 w 155"/>
                  <a:gd name="T11" fmla="*/ 116 h 154"/>
                  <a:gd name="T12" fmla="*/ 39 w 155"/>
                  <a:gd name="T13" fmla="*/ 77 h 154"/>
                  <a:gd name="T14" fmla="*/ 78 w 155"/>
                  <a:gd name="T15" fmla="*/ 39 h 154"/>
                  <a:gd name="T16" fmla="*/ 117 w 155"/>
                  <a:gd name="T17" fmla="*/ 77 h 154"/>
                  <a:gd name="T18" fmla="*/ 78 w 155"/>
                  <a:gd name="T19" fmla="*/ 11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" h="154">
                    <a:moveTo>
                      <a:pt x="78" y="0"/>
                    </a:moveTo>
                    <a:cubicBezTo>
                      <a:pt x="35" y="0"/>
                      <a:pt x="0" y="35"/>
                      <a:pt x="0" y="77"/>
                    </a:cubicBezTo>
                    <a:cubicBezTo>
                      <a:pt x="0" y="120"/>
                      <a:pt x="35" y="154"/>
                      <a:pt x="78" y="154"/>
                    </a:cubicBezTo>
                    <a:cubicBezTo>
                      <a:pt x="121" y="154"/>
                      <a:pt x="155" y="120"/>
                      <a:pt x="155" y="77"/>
                    </a:cubicBezTo>
                    <a:cubicBezTo>
                      <a:pt x="155" y="35"/>
                      <a:pt x="121" y="0"/>
                      <a:pt x="78" y="0"/>
                    </a:cubicBezTo>
                    <a:close/>
                    <a:moveTo>
                      <a:pt x="78" y="116"/>
                    </a:moveTo>
                    <a:cubicBezTo>
                      <a:pt x="56" y="116"/>
                      <a:pt x="39" y="98"/>
                      <a:pt x="39" y="77"/>
                    </a:cubicBezTo>
                    <a:cubicBezTo>
                      <a:pt x="39" y="56"/>
                      <a:pt x="56" y="39"/>
                      <a:pt x="78" y="39"/>
                    </a:cubicBezTo>
                    <a:cubicBezTo>
                      <a:pt x="99" y="39"/>
                      <a:pt x="117" y="56"/>
                      <a:pt x="117" y="77"/>
                    </a:cubicBezTo>
                    <a:cubicBezTo>
                      <a:pt x="117" y="98"/>
                      <a:pt x="99" y="116"/>
                      <a:pt x="78" y="1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2" name="íṩļîḑê"/>
              <p:cNvSpPr/>
              <p:nvPr/>
            </p:nvSpPr>
            <p:spPr bwMode="auto">
              <a:xfrm>
                <a:off x="2711064" y="-288450"/>
                <a:ext cx="393700" cy="65088"/>
              </a:xfrm>
              <a:custGeom>
                <a:avLst/>
                <a:gdLst>
                  <a:gd name="T0" fmla="*/ 213 w 232"/>
                  <a:gd name="T1" fmla="*/ 0 h 38"/>
                  <a:gd name="T2" fmla="*/ 20 w 232"/>
                  <a:gd name="T3" fmla="*/ 0 h 38"/>
                  <a:gd name="T4" fmla="*/ 0 w 232"/>
                  <a:gd name="T5" fmla="*/ 19 h 38"/>
                  <a:gd name="T6" fmla="*/ 20 w 232"/>
                  <a:gd name="T7" fmla="*/ 38 h 38"/>
                  <a:gd name="T8" fmla="*/ 213 w 232"/>
                  <a:gd name="T9" fmla="*/ 38 h 38"/>
                  <a:gd name="T10" fmla="*/ 232 w 232"/>
                  <a:gd name="T11" fmla="*/ 19 h 38"/>
                  <a:gd name="T12" fmla="*/ 213 w 232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8">
                    <a:moveTo>
                      <a:pt x="21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8"/>
                      <a:pt x="20" y="38"/>
                    </a:cubicBezTo>
                    <a:cubicBezTo>
                      <a:pt x="213" y="38"/>
                      <a:pt x="213" y="38"/>
                      <a:pt x="213" y="38"/>
                    </a:cubicBezTo>
                    <a:cubicBezTo>
                      <a:pt x="223" y="38"/>
                      <a:pt x="232" y="30"/>
                      <a:pt x="232" y="19"/>
                    </a:cubicBezTo>
                    <a:cubicBezTo>
                      <a:pt x="232" y="8"/>
                      <a:pt x="223" y="0"/>
                      <a:pt x="2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3" name="îṩļîḑé"/>
              <p:cNvSpPr/>
              <p:nvPr/>
            </p:nvSpPr>
            <p:spPr bwMode="auto">
              <a:xfrm>
                <a:off x="2711064" y="-158275"/>
                <a:ext cx="393700" cy="66675"/>
              </a:xfrm>
              <a:custGeom>
                <a:avLst/>
                <a:gdLst>
                  <a:gd name="T0" fmla="*/ 213 w 232"/>
                  <a:gd name="T1" fmla="*/ 0 h 39"/>
                  <a:gd name="T2" fmla="*/ 20 w 232"/>
                  <a:gd name="T3" fmla="*/ 0 h 39"/>
                  <a:gd name="T4" fmla="*/ 0 w 232"/>
                  <a:gd name="T5" fmla="*/ 19 h 39"/>
                  <a:gd name="T6" fmla="*/ 20 w 232"/>
                  <a:gd name="T7" fmla="*/ 39 h 39"/>
                  <a:gd name="T8" fmla="*/ 213 w 232"/>
                  <a:gd name="T9" fmla="*/ 39 h 39"/>
                  <a:gd name="T10" fmla="*/ 232 w 232"/>
                  <a:gd name="T11" fmla="*/ 19 h 39"/>
                  <a:gd name="T12" fmla="*/ 213 w 232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9">
                    <a:moveTo>
                      <a:pt x="21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213" y="39"/>
                      <a:pt x="213" y="39"/>
                      <a:pt x="213" y="39"/>
                    </a:cubicBezTo>
                    <a:cubicBezTo>
                      <a:pt x="223" y="39"/>
                      <a:pt x="232" y="30"/>
                      <a:pt x="232" y="19"/>
                    </a:cubicBezTo>
                    <a:cubicBezTo>
                      <a:pt x="232" y="9"/>
                      <a:pt x="223" y="0"/>
                      <a:pt x="2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4" name="îsḷíḑe"/>
              <p:cNvSpPr/>
              <p:nvPr/>
            </p:nvSpPr>
            <p:spPr bwMode="auto">
              <a:xfrm>
                <a:off x="2418964" y="-842488"/>
                <a:ext cx="260350" cy="260350"/>
              </a:xfrm>
              <a:custGeom>
                <a:avLst/>
                <a:gdLst>
                  <a:gd name="T0" fmla="*/ 135 w 154"/>
                  <a:gd name="T1" fmla="*/ 0 h 154"/>
                  <a:gd name="T2" fmla="*/ 0 w 154"/>
                  <a:gd name="T3" fmla="*/ 135 h 154"/>
                  <a:gd name="T4" fmla="*/ 19 w 154"/>
                  <a:gd name="T5" fmla="*/ 154 h 154"/>
                  <a:gd name="T6" fmla="*/ 38 w 154"/>
                  <a:gd name="T7" fmla="*/ 135 h 154"/>
                  <a:gd name="T8" fmla="*/ 135 w 154"/>
                  <a:gd name="T9" fmla="*/ 38 h 154"/>
                  <a:gd name="T10" fmla="*/ 154 w 154"/>
                  <a:gd name="T11" fmla="*/ 19 h 154"/>
                  <a:gd name="T12" fmla="*/ 135 w 154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4">
                    <a:moveTo>
                      <a:pt x="135" y="0"/>
                    </a:moveTo>
                    <a:cubicBezTo>
                      <a:pt x="60" y="0"/>
                      <a:pt x="0" y="60"/>
                      <a:pt x="0" y="135"/>
                    </a:cubicBezTo>
                    <a:cubicBezTo>
                      <a:pt x="0" y="145"/>
                      <a:pt x="8" y="154"/>
                      <a:pt x="19" y="154"/>
                    </a:cubicBezTo>
                    <a:cubicBezTo>
                      <a:pt x="30" y="154"/>
                      <a:pt x="38" y="145"/>
                      <a:pt x="38" y="135"/>
                    </a:cubicBezTo>
                    <a:cubicBezTo>
                      <a:pt x="38" y="81"/>
                      <a:pt x="82" y="38"/>
                      <a:pt x="135" y="38"/>
                    </a:cubicBezTo>
                    <a:cubicBezTo>
                      <a:pt x="145" y="38"/>
                      <a:pt x="154" y="30"/>
                      <a:pt x="154" y="19"/>
                    </a:cubicBezTo>
                    <a:cubicBezTo>
                      <a:pt x="154" y="8"/>
                      <a:pt x="145" y="0"/>
                      <a:pt x="1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5" name="îsḷiḓe"/>
              <p:cNvSpPr/>
              <p:nvPr/>
            </p:nvSpPr>
            <p:spPr bwMode="auto">
              <a:xfrm>
                <a:off x="1928427" y="-1529876"/>
                <a:ext cx="1960563" cy="1960563"/>
              </a:xfrm>
              <a:custGeom>
                <a:avLst/>
                <a:gdLst>
                  <a:gd name="T0" fmla="*/ 1081 w 1159"/>
                  <a:gd name="T1" fmla="*/ 316 h 1159"/>
                  <a:gd name="T2" fmla="*/ 1081 w 1159"/>
                  <a:gd name="T3" fmla="*/ 154 h 1159"/>
                  <a:gd name="T4" fmla="*/ 927 w 1159"/>
                  <a:gd name="T5" fmla="*/ 0 h 1159"/>
                  <a:gd name="T6" fmla="*/ 232 w 1159"/>
                  <a:gd name="T7" fmla="*/ 0 h 1159"/>
                  <a:gd name="T8" fmla="*/ 77 w 1159"/>
                  <a:gd name="T9" fmla="*/ 154 h 1159"/>
                  <a:gd name="T10" fmla="*/ 77 w 1159"/>
                  <a:gd name="T11" fmla="*/ 316 h 1159"/>
                  <a:gd name="T12" fmla="*/ 0 w 1159"/>
                  <a:gd name="T13" fmla="*/ 425 h 1159"/>
                  <a:gd name="T14" fmla="*/ 0 w 1159"/>
                  <a:gd name="T15" fmla="*/ 618 h 1159"/>
                  <a:gd name="T16" fmla="*/ 77 w 1159"/>
                  <a:gd name="T17" fmla="*/ 727 h 1159"/>
                  <a:gd name="T18" fmla="*/ 77 w 1159"/>
                  <a:gd name="T19" fmla="*/ 978 h 1159"/>
                  <a:gd name="T20" fmla="*/ 251 w 1159"/>
                  <a:gd name="T21" fmla="*/ 1159 h 1159"/>
                  <a:gd name="T22" fmla="*/ 413 w 1159"/>
                  <a:gd name="T23" fmla="*/ 1042 h 1159"/>
                  <a:gd name="T24" fmla="*/ 746 w 1159"/>
                  <a:gd name="T25" fmla="*/ 1042 h 1159"/>
                  <a:gd name="T26" fmla="*/ 908 w 1159"/>
                  <a:gd name="T27" fmla="*/ 1159 h 1159"/>
                  <a:gd name="T28" fmla="*/ 1081 w 1159"/>
                  <a:gd name="T29" fmla="*/ 978 h 1159"/>
                  <a:gd name="T30" fmla="*/ 1081 w 1159"/>
                  <a:gd name="T31" fmla="*/ 727 h 1159"/>
                  <a:gd name="T32" fmla="*/ 1159 w 1159"/>
                  <a:gd name="T33" fmla="*/ 618 h 1159"/>
                  <a:gd name="T34" fmla="*/ 1159 w 1159"/>
                  <a:gd name="T35" fmla="*/ 425 h 1159"/>
                  <a:gd name="T36" fmla="*/ 1081 w 1159"/>
                  <a:gd name="T37" fmla="*/ 316 h 1159"/>
                  <a:gd name="T38" fmla="*/ 1081 w 1159"/>
                  <a:gd name="T39" fmla="*/ 618 h 1159"/>
                  <a:gd name="T40" fmla="*/ 1043 w 1159"/>
                  <a:gd name="T41" fmla="*/ 657 h 1159"/>
                  <a:gd name="T42" fmla="*/ 1004 w 1159"/>
                  <a:gd name="T43" fmla="*/ 657 h 1159"/>
                  <a:gd name="T44" fmla="*/ 1004 w 1159"/>
                  <a:gd name="T45" fmla="*/ 978 h 1159"/>
                  <a:gd name="T46" fmla="*/ 908 w 1159"/>
                  <a:gd name="T47" fmla="*/ 1081 h 1159"/>
                  <a:gd name="T48" fmla="*/ 811 w 1159"/>
                  <a:gd name="T49" fmla="*/ 978 h 1159"/>
                  <a:gd name="T50" fmla="*/ 811 w 1159"/>
                  <a:gd name="T51" fmla="*/ 965 h 1159"/>
                  <a:gd name="T52" fmla="*/ 347 w 1159"/>
                  <a:gd name="T53" fmla="*/ 965 h 1159"/>
                  <a:gd name="T54" fmla="*/ 347 w 1159"/>
                  <a:gd name="T55" fmla="*/ 978 h 1159"/>
                  <a:gd name="T56" fmla="*/ 251 w 1159"/>
                  <a:gd name="T57" fmla="*/ 1081 h 1159"/>
                  <a:gd name="T58" fmla="*/ 155 w 1159"/>
                  <a:gd name="T59" fmla="*/ 978 h 1159"/>
                  <a:gd name="T60" fmla="*/ 155 w 1159"/>
                  <a:gd name="T61" fmla="*/ 657 h 1159"/>
                  <a:gd name="T62" fmla="*/ 116 w 1159"/>
                  <a:gd name="T63" fmla="*/ 657 h 1159"/>
                  <a:gd name="T64" fmla="*/ 77 w 1159"/>
                  <a:gd name="T65" fmla="*/ 618 h 1159"/>
                  <a:gd name="T66" fmla="*/ 77 w 1159"/>
                  <a:gd name="T67" fmla="*/ 425 h 1159"/>
                  <a:gd name="T68" fmla="*/ 116 w 1159"/>
                  <a:gd name="T69" fmla="*/ 386 h 1159"/>
                  <a:gd name="T70" fmla="*/ 154 w 1159"/>
                  <a:gd name="T71" fmla="*/ 386 h 1159"/>
                  <a:gd name="T72" fmla="*/ 154 w 1159"/>
                  <a:gd name="T73" fmla="*/ 270 h 1159"/>
                  <a:gd name="T74" fmla="*/ 270 w 1159"/>
                  <a:gd name="T75" fmla="*/ 155 h 1159"/>
                  <a:gd name="T76" fmla="*/ 888 w 1159"/>
                  <a:gd name="T77" fmla="*/ 155 h 1159"/>
                  <a:gd name="T78" fmla="*/ 1004 w 1159"/>
                  <a:gd name="T79" fmla="*/ 270 h 1159"/>
                  <a:gd name="T80" fmla="*/ 1004 w 1159"/>
                  <a:gd name="T81" fmla="*/ 386 h 1159"/>
                  <a:gd name="T82" fmla="*/ 1043 w 1159"/>
                  <a:gd name="T83" fmla="*/ 386 h 1159"/>
                  <a:gd name="T84" fmla="*/ 1081 w 1159"/>
                  <a:gd name="T85" fmla="*/ 425 h 1159"/>
                  <a:gd name="T86" fmla="*/ 1081 w 1159"/>
                  <a:gd name="T87" fmla="*/ 618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59" h="1159">
                    <a:moveTo>
                      <a:pt x="1081" y="316"/>
                    </a:moveTo>
                    <a:cubicBezTo>
                      <a:pt x="1081" y="154"/>
                      <a:pt x="1081" y="154"/>
                      <a:pt x="1081" y="154"/>
                    </a:cubicBezTo>
                    <a:cubicBezTo>
                      <a:pt x="1081" y="69"/>
                      <a:pt x="1012" y="0"/>
                      <a:pt x="927" y="0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147" y="0"/>
                      <a:pt x="77" y="69"/>
                      <a:pt x="77" y="154"/>
                    </a:cubicBezTo>
                    <a:cubicBezTo>
                      <a:pt x="77" y="316"/>
                      <a:pt x="77" y="316"/>
                      <a:pt x="77" y="316"/>
                    </a:cubicBezTo>
                    <a:cubicBezTo>
                      <a:pt x="32" y="332"/>
                      <a:pt x="0" y="374"/>
                      <a:pt x="0" y="425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0" y="668"/>
                      <a:pt x="32" y="711"/>
                      <a:pt x="77" y="727"/>
                    </a:cubicBezTo>
                    <a:cubicBezTo>
                      <a:pt x="77" y="978"/>
                      <a:pt x="77" y="978"/>
                      <a:pt x="77" y="978"/>
                    </a:cubicBezTo>
                    <a:cubicBezTo>
                      <a:pt x="77" y="1078"/>
                      <a:pt x="155" y="1159"/>
                      <a:pt x="251" y="1159"/>
                    </a:cubicBezTo>
                    <a:cubicBezTo>
                      <a:pt x="325" y="1159"/>
                      <a:pt x="388" y="1110"/>
                      <a:pt x="413" y="1042"/>
                    </a:cubicBezTo>
                    <a:cubicBezTo>
                      <a:pt x="746" y="1042"/>
                      <a:pt x="746" y="1042"/>
                      <a:pt x="746" y="1042"/>
                    </a:cubicBezTo>
                    <a:cubicBezTo>
                      <a:pt x="771" y="1110"/>
                      <a:pt x="834" y="1159"/>
                      <a:pt x="908" y="1159"/>
                    </a:cubicBezTo>
                    <a:cubicBezTo>
                      <a:pt x="1003" y="1159"/>
                      <a:pt x="1081" y="1078"/>
                      <a:pt x="1081" y="978"/>
                    </a:cubicBezTo>
                    <a:cubicBezTo>
                      <a:pt x="1081" y="727"/>
                      <a:pt x="1081" y="727"/>
                      <a:pt x="1081" y="727"/>
                    </a:cubicBezTo>
                    <a:cubicBezTo>
                      <a:pt x="1126" y="711"/>
                      <a:pt x="1159" y="668"/>
                      <a:pt x="1159" y="618"/>
                    </a:cubicBezTo>
                    <a:cubicBezTo>
                      <a:pt x="1159" y="425"/>
                      <a:pt x="1159" y="425"/>
                      <a:pt x="1159" y="425"/>
                    </a:cubicBezTo>
                    <a:cubicBezTo>
                      <a:pt x="1159" y="374"/>
                      <a:pt x="1126" y="332"/>
                      <a:pt x="1081" y="316"/>
                    </a:cubicBezTo>
                    <a:close/>
                    <a:moveTo>
                      <a:pt x="1081" y="618"/>
                    </a:moveTo>
                    <a:cubicBezTo>
                      <a:pt x="1081" y="639"/>
                      <a:pt x="1064" y="657"/>
                      <a:pt x="1043" y="657"/>
                    </a:cubicBezTo>
                    <a:cubicBezTo>
                      <a:pt x="1004" y="657"/>
                      <a:pt x="1004" y="657"/>
                      <a:pt x="1004" y="657"/>
                    </a:cubicBezTo>
                    <a:cubicBezTo>
                      <a:pt x="1004" y="978"/>
                      <a:pt x="1004" y="978"/>
                      <a:pt x="1004" y="978"/>
                    </a:cubicBezTo>
                    <a:cubicBezTo>
                      <a:pt x="1004" y="1035"/>
                      <a:pt x="961" y="1081"/>
                      <a:pt x="908" y="1081"/>
                    </a:cubicBezTo>
                    <a:cubicBezTo>
                      <a:pt x="855" y="1081"/>
                      <a:pt x="811" y="1035"/>
                      <a:pt x="811" y="978"/>
                    </a:cubicBezTo>
                    <a:cubicBezTo>
                      <a:pt x="811" y="965"/>
                      <a:pt x="811" y="965"/>
                      <a:pt x="811" y="965"/>
                    </a:cubicBezTo>
                    <a:cubicBezTo>
                      <a:pt x="347" y="965"/>
                      <a:pt x="347" y="965"/>
                      <a:pt x="347" y="965"/>
                    </a:cubicBezTo>
                    <a:cubicBezTo>
                      <a:pt x="347" y="978"/>
                      <a:pt x="347" y="978"/>
                      <a:pt x="347" y="978"/>
                    </a:cubicBezTo>
                    <a:cubicBezTo>
                      <a:pt x="347" y="1035"/>
                      <a:pt x="304" y="1081"/>
                      <a:pt x="251" y="1081"/>
                    </a:cubicBezTo>
                    <a:cubicBezTo>
                      <a:pt x="198" y="1081"/>
                      <a:pt x="155" y="1035"/>
                      <a:pt x="155" y="978"/>
                    </a:cubicBezTo>
                    <a:cubicBezTo>
                      <a:pt x="155" y="657"/>
                      <a:pt x="155" y="657"/>
                      <a:pt x="155" y="657"/>
                    </a:cubicBezTo>
                    <a:cubicBezTo>
                      <a:pt x="116" y="657"/>
                      <a:pt x="116" y="657"/>
                      <a:pt x="116" y="657"/>
                    </a:cubicBezTo>
                    <a:cubicBezTo>
                      <a:pt x="94" y="657"/>
                      <a:pt x="77" y="639"/>
                      <a:pt x="77" y="618"/>
                    </a:cubicBezTo>
                    <a:cubicBezTo>
                      <a:pt x="77" y="425"/>
                      <a:pt x="77" y="425"/>
                      <a:pt x="77" y="425"/>
                    </a:cubicBezTo>
                    <a:cubicBezTo>
                      <a:pt x="77" y="403"/>
                      <a:pt x="94" y="386"/>
                      <a:pt x="116" y="386"/>
                    </a:cubicBezTo>
                    <a:cubicBezTo>
                      <a:pt x="154" y="386"/>
                      <a:pt x="154" y="386"/>
                      <a:pt x="154" y="386"/>
                    </a:cubicBezTo>
                    <a:cubicBezTo>
                      <a:pt x="154" y="270"/>
                      <a:pt x="154" y="270"/>
                      <a:pt x="154" y="270"/>
                    </a:cubicBezTo>
                    <a:cubicBezTo>
                      <a:pt x="154" y="193"/>
                      <a:pt x="193" y="155"/>
                      <a:pt x="270" y="155"/>
                    </a:cubicBezTo>
                    <a:cubicBezTo>
                      <a:pt x="348" y="155"/>
                      <a:pt x="811" y="155"/>
                      <a:pt x="888" y="155"/>
                    </a:cubicBezTo>
                    <a:cubicBezTo>
                      <a:pt x="965" y="155"/>
                      <a:pt x="1004" y="193"/>
                      <a:pt x="1004" y="270"/>
                    </a:cubicBezTo>
                    <a:cubicBezTo>
                      <a:pt x="1004" y="386"/>
                      <a:pt x="1004" y="386"/>
                      <a:pt x="1004" y="386"/>
                    </a:cubicBezTo>
                    <a:cubicBezTo>
                      <a:pt x="1043" y="386"/>
                      <a:pt x="1043" y="386"/>
                      <a:pt x="1043" y="386"/>
                    </a:cubicBezTo>
                    <a:cubicBezTo>
                      <a:pt x="1064" y="386"/>
                      <a:pt x="1081" y="403"/>
                      <a:pt x="1081" y="425"/>
                    </a:cubicBezTo>
                    <a:lnTo>
                      <a:pt x="1081" y="6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6" name="íśḷîḑé"/>
              <p:cNvSpPr/>
              <p:nvPr/>
            </p:nvSpPr>
            <p:spPr bwMode="auto">
              <a:xfrm>
                <a:off x="2287202" y="-975838"/>
                <a:ext cx="1241425" cy="588963"/>
              </a:xfrm>
              <a:custGeom>
                <a:avLst/>
                <a:gdLst>
                  <a:gd name="T0" fmla="*/ 638 w 734"/>
                  <a:gd name="T1" fmla="*/ 0 h 348"/>
                  <a:gd name="T2" fmla="*/ 97 w 734"/>
                  <a:gd name="T3" fmla="*/ 0 h 348"/>
                  <a:gd name="T4" fmla="*/ 0 w 734"/>
                  <a:gd name="T5" fmla="*/ 97 h 348"/>
                  <a:gd name="T6" fmla="*/ 0 w 734"/>
                  <a:gd name="T7" fmla="*/ 251 h 348"/>
                  <a:gd name="T8" fmla="*/ 97 w 734"/>
                  <a:gd name="T9" fmla="*/ 348 h 348"/>
                  <a:gd name="T10" fmla="*/ 638 w 734"/>
                  <a:gd name="T11" fmla="*/ 348 h 348"/>
                  <a:gd name="T12" fmla="*/ 734 w 734"/>
                  <a:gd name="T13" fmla="*/ 251 h 348"/>
                  <a:gd name="T14" fmla="*/ 734 w 734"/>
                  <a:gd name="T15" fmla="*/ 97 h 348"/>
                  <a:gd name="T16" fmla="*/ 638 w 734"/>
                  <a:gd name="T17" fmla="*/ 0 h 348"/>
                  <a:gd name="T18" fmla="*/ 696 w 734"/>
                  <a:gd name="T19" fmla="*/ 251 h 348"/>
                  <a:gd name="T20" fmla="*/ 638 w 734"/>
                  <a:gd name="T21" fmla="*/ 309 h 348"/>
                  <a:gd name="T22" fmla="*/ 97 w 734"/>
                  <a:gd name="T23" fmla="*/ 309 h 348"/>
                  <a:gd name="T24" fmla="*/ 39 w 734"/>
                  <a:gd name="T25" fmla="*/ 251 h 348"/>
                  <a:gd name="T26" fmla="*/ 39 w 734"/>
                  <a:gd name="T27" fmla="*/ 97 h 348"/>
                  <a:gd name="T28" fmla="*/ 97 w 734"/>
                  <a:gd name="T29" fmla="*/ 39 h 348"/>
                  <a:gd name="T30" fmla="*/ 638 w 734"/>
                  <a:gd name="T31" fmla="*/ 39 h 348"/>
                  <a:gd name="T32" fmla="*/ 696 w 734"/>
                  <a:gd name="T33" fmla="*/ 97 h 348"/>
                  <a:gd name="T34" fmla="*/ 696 w 734"/>
                  <a:gd name="T35" fmla="*/ 25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4" h="348">
                    <a:moveTo>
                      <a:pt x="638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44" y="0"/>
                      <a:pt x="0" y="44"/>
                      <a:pt x="0" y="97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305"/>
                      <a:pt x="44" y="348"/>
                      <a:pt x="97" y="348"/>
                    </a:cubicBezTo>
                    <a:cubicBezTo>
                      <a:pt x="638" y="348"/>
                      <a:pt x="638" y="348"/>
                      <a:pt x="638" y="348"/>
                    </a:cubicBezTo>
                    <a:cubicBezTo>
                      <a:pt x="691" y="348"/>
                      <a:pt x="734" y="305"/>
                      <a:pt x="734" y="251"/>
                    </a:cubicBezTo>
                    <a:cubicBezTo>
                      <a:pt x="734" y="97"/>
                      <a:pt x="734" y="97"/>
                      <a:pt x="734" y="97"/>
                    </a:cubicBezTo>
                    <a:cubicBezTo>
                      <a:pt x="734" y="44"/>
                      <a:pt x="691" y="0"/>
                      <a:pt x="638" y="0"/>
                    </a:cubicBezTo>
                    <a:close/>
                    <a:moveTo>
                      <a:pt x="696" y="251"/>
                    </a:moveTo>
                    <a:cubicBezTo>
                      <a:pt x="696" y="283"/>
                      <a:pt x="670" y="309"/>
                      <a:pt x="638" y="309"/>
                    </a:cubicBezTo>
                    <a:cubicBezTo>
                      <a:pt x="97" y="309"/>
                      <a:pt x="97" y="309"/>
                      <a:pt x="97" y="309"/>
                    </a:cubicBezTo>
                    <a:cubicBezTo>
                      <a:pt x="65" y="309"/>
                      <a:pt x="39" y="283"/>
                      <a:pt x="39" y="251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39" y="65"/>
                      <a:pt x="65" y="39"/>
                      <a:pt x="97" y="39"/>
                    </a:cubicBezTo>
                    <a:cubicBezTo>
                      <a:pt x="638" y="39"/>
                      <a:pt x="638" y="39"/>
                      <a:pt x="638" y="39"/>
                    </a:cubicBezTo>
                    <a:cubicBezTo>
                      <a:pt x="670" y="39"/>
                      <a:pt x="696" y="65"/>
                      <a:pt x="696" y="97"/>
                    </a:cubicBezTo>
                    <a:lnTo>
                      <a:pt x="696" y="2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23" name="iṡ1iḋe"/>
            <p:cNvSpPr/>
            <p:nvPr/>
          </p:nvSpPr>
          <p:spPr>
            <a:xfrm rot="10800000" flipV="1">
              <a:off x="6101998" y="3789815"/>
              <a:ext cx="2442868" cy="2442868"/>
            </a:xfrm>
            <a:custGeom>
              <a:avLst/>
              <a:gdLst>
                <a:gd name="connsiteX0" fmla="*/ 1221434 w 2442868"/>
                <a:gd name="connsiteY0" fmla="*/ 2442868 h 2442868"/>
                <a:gd name="connsiteX1" fmla="*/ 0 w 2442868"/>
                <a:gd name="connsiteY1" fmla="*/ 1221434 h 2442868"/>
                <a:gd name="connsiteX2" fmla="*/ 1 w 2442868"/>
                <a:gd name="connsiteY2" fmla="*/ 1221434 h 2442868"/>
                <a:gd name="connsiteX3" fmla="*/ 1221435 w 2442868"/>
                <a:gd name="connsiteY3" fmla="*/ 0 h 2442868"/>
                <a:gd name="connsiteX4" fmla="*/ 1493563 w 2442868"/>
                <a:gd name="connsiteY4" fmla="*/ 0 h 2442868"/>
                <a:gd name="connsiteX5" fmla="*/ 1396545 w 2442868"/>
                <a:gd name="connsiteY5" fmla="*/ 4899 h 2442868"/>
                <a:gd name="connsiteX6" fmla="*/ 544335 w 2442868"/>
                <a:gd name="connsiteY6" fmla="*/ 949265 h 2442868"/>
                <a:gd name="connsiteX7" fmla="*/ 544334 w 2442868"/>
                <a:gd name="connsiteY7" fmla="*/ 949265 h 2442868"/>
                <a:gd name="connsiteX8" fmla="*/ 1493601 w 2442868"/>
                <a:gd name="connsiteY8" fmla="*/ 1898532 h 2442868"/>
                <a:gd name="connsiteX9" fmla="*/ 2442868 w 2442868"/>
                <a:gd name="connsiteY9" fmla="*/ 949265 h 2442868"/>
                <a:gd name="connsiteX10" fmla="*/ 2442868 w 2442868"/>
                <a:gd name="connsiteY10" fmla="*/ 1221434 h 2442868"/>
                <a:gd name="connsiteX11" fmla="*/ 1221434 w 2442868"/>
                <a:gd name="connsiteY11" fmla="*/ 2442868 h 244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42868" h="2442868">
                  <a:moveTo>
                    <a:pt x="1221434" y="2442868"/>
                  </a:moveTo>
                  <a:cubicBezTo>
                    <a:pt x="546855" y="2442868"/>
                    <a:pt x="0" y="1896013"/>
                    <a:pt x="0" y="1221434"/>
                  </a:cubicBezTo>
                  <a:lnTo>
                    <a:pt x="1" y="1221434"/>
                  </a:lnTo>
                  <a:cubicBezTo>
                    <a:pt x="1" y="546855"/>
                    <a:pt x="546856" y="0"/>
                    <a:pt x="1221435" y="0"/>
                  </a:cubicBezTo>
                  <a:lnTo>
                    <a:pt x="1493563" y="0"/>
                  </a:lnTo>
                  <a:lnTo>
                    <a:pt x="1396545" y="4899"/>
                  </a:lnTo>
                  <a:cubicBezTo>
                    <a:pt x="917871" y="53511"/>
                    <a:pt x="544335" y="457766"/>
                    <a:pt x="544335" y="949265"/>
                  </a:cubicBezTo>
                  <a:lnTo>
                    <a:pt x="544334" y="949265"/>
                  </a:lnTo>
                  <a:cubicBezTo>
                    <a:pt x="544334" y="1473531"/>
                    <a:pt x="969335" y="1898532"/>
                    <a:pt x="1493601" y="1898532"/>
                  </a:cubicBezTo>
                  <a:cubicBezTo>
                    <a:pt x="2017867" y="1898532"/>
                    <a:pt x="2442868" y="1473531"/>
                    <a:pt x="2442868" y="949265"/>
                  </a:cubicBezTo>
                  <a:lnTo>
                    <a:pt x="2442868" y="1221434"/>
                  </a:lnTo>
                  <a:cubicBezTo>
                    <a:pt x="2442868" y="1896013"/>
                    <a:pt x="1896013" y="2442868"/>
                    <a:pt x="1221434" y="24428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5" name="iśľíḑê"/>
            <p:cNvSpPr/>
            <p:nvPr/>
          </p:nvSpPr>
          <p:spPr>
            <a:xfrm rot="10800000" flipH="1">
              <a:off x="3653133" y="1346947"/>
              <a:ext cx="2442868" cy="2442868"/>
            </a:xfrm>
            <a:custGeom>
              <a:avLst/>
              <a:gdLst>
                <a:gd name="connsiteX0" fmla="*/ 1221434 w 2442868"/>
                <a:gd name="connsiteY0" fmla="*/ 2442868 h 2442868"/>
                <a:gd name="connsiteX1" fmla="*/ 0 w 2442868"/>
                <a:gd name="connsiteY1" fmla="*/ 1221434 h 2442868"/>
                <a:gd name="connsiteX2" fmla="*/ 1 w 2442868"/>
                <a:gd name="connsiteY2" fmla="*/ 1221434 h 2442868"/>
                <a:gd name="connsiteX3" fmla="*/ 1221435 w 2442868"/>
                <a:gd name="connsiteY3" fmla="*/ 0 h 2442868"/>
                <a:gd name="connsiteX4" fmla="*/ 1493563 w 2442868"/>
                <a:gd name="connsiteY4" fmla="*/ 0 h 2442868"/>
                <a:gd name="connsiteX5" fmla="*/ 1396545 w 2442868"/>
                <a:gd name="connsiteY5" fmla="*/ 4899 h 2442868"/>
                <a:gd name="connsiteX6" fmla="*/ 544335 w 2442868"/>
                <a:gd name="connsiteY6" fmla="*/ 949265 h 2442868"/>
                <a:gd name="connsiteX7" fmla="*/ 544334 w 2442868"/>
                <a:gd name="connsiteY7" fmla="*/ 949265 h 2442868"/>
                <a:gd name="connsiteX8" fmla="*/ 1493601 w 2442868"/>
                <a:gd name="connsiteY8" fmla="*/ 1898532 h 2442868"/>
                <a:gd name="connsiteX9" fmla="*/ 2442868 w 2442868"/>
                <a:gd name="connsiteY9" fmla="*/ 949265 h 2442868"/>
                <a:gd name="connsiteX10" fmla="*/ 2442868 w 2442868"/>
                <a:gd name="connsiteY10" fmla="*/ 1221434 h 2442868"/>
                <a:gd name="connsiteX11" fmla="*/ 1221434 w 2442868"/>
                <a:gd name="connsiteY11" fmla="*/ 2442868 h 244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42868" h="2442868">
                  <a:moveTo>
                    <a:pt x="1221434" y="2442868"/>
                  </a:moveTo>
                  <a:cubicBezTo>
                    <a:pt x="546855" y="2442868"/>
                    <a:pt x="0" y="1896013"/>
                    <a:pt x="0" y="1221434"/>
                  </a:cubicBezTo>
                  <a:lnTo>
                    <a:pt x="1" y="1221434"/>
                  </a:lnTo>
                  <a:cubicBezTo>
                    <a:pt x="1" y="546855"/>
                    <a:pt x="546856" y="0"/>
                    <a:pt x="1221435" y="0"/>
                  </a:cubicBezTo>
                  <a:lnTo>
                    <a:pt x="1493563" y="0"/>
                  </a:lnTo>
                  <a:lnTo>
                    <a:pt x="1396545" y="4899"/>
                  </a:lnTo>
                  <a:cubicBezTo>
                    <a:pt x="917871" y="53511"/>
                    <a:pt x="544335" y="457766"/>
                    <a:pt x="544335" y="949265"/>
                  </a:cubicBezTo>
                  <a:lnTo>
                    <a:pt x="544334" y="949265"/>
                  </a:lnTo>
                  <a:cubicBezTo>
                    <a:pt x="544334" y="1473531"/>
                    <a:pt x="969335" y="1898532"/>
                    <a:pt x="1493601" y="1898532"/>
                  </a:cubicBezTo>
                  <a:cubicBezTo>
                    <a:pt x="2017867" y="1898532"/>
                    <a:pt x="2442868" y="1473531"/>
                    <a:pt x="2442868" y="949265"/>
                  </a:cubicBezTo>
                  <a:lnTo>
                    <a:pt x="2442868" y="1221434"/>
                  </a:lnTo>
                  <a:cubicBezTo>
                    <a:pt x="2442868" y="1896013"/>
                    <a:pt x="1896013" y="2442868"/>
                    <a:pt x="1221434" y="24428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iš1ïḍè"/>
            <p:cNvSpPr/>
            <p:nvPr/>
          </p:nvSpPr>
          <p:spPr>
            <a:xfrm rot="10800000" flipH="1" flipV="1">
              <a:off x="3653133" y="3789815"/>
              <a:ext cx="2442868" cy="2442868"/>
            </a:xfrm>
            <a:custGeom>
              <a:avLst/>
              <a:gdLst>
                <a:gd name="connsiteX0" fmla="*/ 1221434 w 2442868"/>
                <a:gd name="connsiteY0" fmla="*/ 2442868 h 2442868"/>
                <a:gd name="connsiteX1" fmla="*/ 0 w 2442868"/>
                <a:gd name="connsiteY1" fmla="*/ 1221434 h 2442868"/>
                <a:gd name="connsiteX2" fmla="*/ 1 w 2442868"/>
                <a:gd name="connsiteY2" fmla="*/ 1221434 h 2442868"/>
                <a:gd name="connsiteX3" fmla="*/ 1221435 w 2442868"/>
                <a:gd name="connsiteY3" fmla="*/ 0 h 2442868"/>
                <a:gd name="connsiteX4" fmla="*/ 1493563 w 2442868"/>
                <a:gd name="connsiteY4" fmla="*/ 0 h 2442868"/>
                <a:gd name="connsiteX5" fmla="*/ 1396545 w 2442868"/>
                <a:gd name="connsiteY5" fmla="*/ 4899 h 2442868"/>
                <a:gd name="connsiteX6" fmla="*/ 544335 w 2442868"/>
                <a:gd name="connsiteY6" fmla="*/ 949265 h 2442868"/>
                <a:gd name="connsiteX7" fmla="*/ 544334 w 2442868"/>
                <a:gd name="connsiteY7" fmla="*/ 949265 h 2442868"/>
                <a:gd name="connsiteX8" fmla="*/ 1493601 w 2442868"/>
                <a:gd name="connsiteY8" fmla="*/ 1898532 h 2442868"/>
                <a:gd name="connsiteX9" fmla="*/ 2442868 w 2442868"/>
                <a:gd name="connsiteY9" fmla="*/ 949265 h 2442868"/>
                <a:gd name="connsiteX10" fmla="*/ 2442868 w 2442868"/>
                <a:gd name="connsiteY10" fmla="*/ 1221434 h 2442868"/>
                <a:gd name="connsiteX11" fmla="*/ 1221434 w 2442868"/>
                <a:gd name="connsiteY11" fmla="*/ 2442868 h 244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42868" h="2442868">
                  <a:moveTo>
                    <a:pt x="1221434" y="2442868"/>
                  </a:moveTo>
                  <a:cubicBezTo>
                    <a:pt x="546855" y="2442868"/>
                    <a:pt x="0" y="1896013"/>
                    <a:pt x="0" y="1221434"/>
                  </a:cubicBezTo>
                  <a:lnTo>
                    <a:pt x="1" y="1221434"/>
                  </a:lnTo>
                  <a:cubicBezTo>
                    <a:pt x="1" y="546855"/>
                    <a:pt x="546856" y="0"/>
                    <a:pt x="1221435" y="0"/>
                  </a:cubicBezTo>
                  <a:lnTo>
                    <a:pt x="1493563" y="0"/>
                  </a:lnTo>
                  <a:lnTo>
                    <a:pt x="1396545" y="4899"/>
                  </a:lnTo>
                  <a:cubicBezTo>
                    <a:pt x="917871" y="53511"/>
                    <a:pt x="544335" y="457766"/>
                    <a:pt x="544335" y="949265"/>
                  </a:cubicBezTo>
                  <a:lnTo>
                    <a:pt x="544334" y="949265"/>
                  </a:lnTo>
                  <a:cubicBezTo>
                    <a:pt x="544334" y="1473531"/>
                    <a:pt x="969335" y="1898532"/>
                    <a:pt x="1493601" y="1898532"/>
                  </a:cubicBezTo>
                  <a:cubicBezTo>
                    <a:pt x="2017867" y="1898532"/>
                    <a:pt x="2442868" y="1473531"/>
                    <a:pt x="2442868" y="949265"/>
                  </a:cubicBezTo>
                  <a:lnTo>
                    <a:pt x="2442868" y="1221434"/>
                  </a:lnTo>
                  <a:cubicBezTo>
                    <a:pt x="2442868" y="1896013"/>
                    <a:pt x="1896013" y="2442868"/>
                    <a:pt x="1221434" y="24428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rgbClr val="160C0A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7" name="ïŝḻíḓé"/>
            <p:cNvSpPr/>
            <p:nvPr/>
          </p:nvSpPr>
          <p:spPr>
            <a:xfrm>
              <a:off x="5560640" y="3228143"/>
              <a:ext cx="1070723" cy="1070723"/>
            </a:xfrm>
            <a:prstGeom prst="ellipse">
              <a:avLst/>
            </a:prstGeom>
            <a:noFill/>
            <a:ln w="57150">
              <a:solidFill>
                <a:srgbClr val="2647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rgbClr val="160C0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沟通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1"/>
          <p:cNvSpPr txBox="1"/>
          <p:nvPr/>
        </p:nvSpPr>
        <p:spPr>
          <a:xfrm>
            <a:off x="1692261" y="4612386"/>
            <a:ext cx="163830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争吵六次以上，不争吵不习惯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61"/>
          <p:cNvSpPr txBox="1"/>
          <p:nvPr/>
        </p:nvSpPr>
        <p:spPr>
          <a:xfrm>
            <a:off x="4890793" y="4585361"/>
            <a:ext cx="169227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有短板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，部门或是个人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61"/>
          <p:cNvSpPr txBox="1"/>
          <p:nvPr/>
        </p:nvSpPr>
        <p:spPr>
          <a:xfrm>
            <a:off x="8485734" y="4524400"/>
            <a:ext cx="211381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横向比较，自己最辛苦，不公平会抱怨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28254" y="3733207"/>
            <a:ext cx="145923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心理学原理</a:t>
            </a:r>
          </a:p>
        </p:txBody>
      </p:sp>
      <p:sp>
        <p:nvSpPr>
          <p:cNvPr id="26" name="矩形 25"/>
          <p:cNvSpPr/>
          <p:nvPr/>
        </p:nvSpPr>
        <p:spPr>
          <a:xfrm>
            <a:off x="5077356" y="3777583"/>
            <a:ext cx="12039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木桶原理</a:t>
            </a:r>
          </a:p>
        </p:txBody>
      </p:sp>
      <p:sp>
        <p:nvSpPr>
          <p:cNvPr id="31" name="矩形 30"/>
          <p:cNvSpPr/>
          <p:nvPr/>
        </p:nvSpPr>
        <p:spPr>
          <a:xfrm>
            <a:off x="8706009" y="3777583"/>
            <a:ext cx="12039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公平原理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05950" y="333682"/>
            <a:ext cx="3932221" cy="569106"/>
            <a:chOff x="305950" y="333682"/>
            <a:chExt cx="3932221" cy="569106"/>
          </a:xfrm>
        </p:grpSpPr>
        <p:grpSp>
          <p:nvGrpSpPr>
            <p:cNvPr id="10" name="组合 9"/>
            <p:cNvGrpSpPr/>
            <p:nvPr/>
          </p:nvGrpSpPr>
          <p:grpSpPr>
            <a:xfrm>
              <a:off x="305950" y="333682"/>
              <a:ext cx="3932221" cy="569106"/>
              <a:chOff x="247893" y="267066"/>
              <a:chExt cx="3932221" cy="569106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247893" y="267066"/>
                <a:ext cx="3932221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TextBox 20"/>
              <p:cNvSpPr txBox="1"/>
              <p:nvPr/>
            </p:nvSpPr>
            <p:spPr>
              <a:xfrm>
                <a:off x="702929" y="300374"/>
                <a:ext cx="3201414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pPr algn="dist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理论之源 实战之基</a:t>
                </a: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010527" y="2091381"/>
            <a:ext cx="1337619" cy="1337619"/>
            <a:chOff x="5420503" y="2870357"/>
            <a:chExt cx="1337619" cy="1337619"/>
          </a:xfrm>
        </p:grpSpPr>
        <p:sp>
          <p:nvSpPr>
            <p:cNvPr id="3" name="îṧḻîḑè"/>
            <p:cNvSpPr/>
            <p:nvPr/>
          </p:nvSpPr>
          <p:spPr>
            <a:xfrm>
              <a:off x="5420503" y="2870357"/>
              <a:ext cx="1337619" cy="1337619"/>
            </a:xfrm>
            <a:prstGeom prst="ellipse">
              <a:avLst/>
            </a:prstGeom>
            <a:solidFill>
              <a:srgbClr val="26479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" name="íṥľiḍè"/>
            <p:cNvSpPr/>
            <p:nvPr/>
          </p:nvSpPr>
          <p:spPr bwMode="auto">
            <a:xfrm>
              <a:off x="5773237" y="3112496"/>
              <a:ext cx="747340" cy="747340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692261" y="2091381"/>
            <a:ext cx="1337619" cy="1337619"/>
            <a:chOff x="1692261" y="2091381"/>
            <a:chExt cx="1337619" cy="1337619"/>
          </a:xfrm>
        </p:grpSpPr>
        <p:sp>
          <p:nvSpPr>
            <p:cNvPr id="5" name="iSľíḑè"/>
            <p:cNvSpPr/>
            <p:nvPr/>
          </p:nvSpPr>
          <p:spPr>
            <a:xfrm>
              <a:off x="1692261" y="2091381"/>
              <a:ext cx="1337619" cy="1337619"/>
            </a:xfrm>
            <a:prstGeom prst="ellipse">
              <a:avLst/>
            </a:prstGeom>
            <a:solidFill>
              <a:srgbClr val="26479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" name="îšḷîdê"/>
            <p:cNvSpPr/>
            <p:nvPr/>
          </p:nvSpPr>
          <p:spPr bwMode="auto">
            <a:xfrm>
              <a:off x="2019328" y="2395588"/>
              <a:ext cx="713385" cy="713385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706009" y="2091381"/>
            <a:ext cx="1337619" cy="1337619"/>
            <a:chOff x="7231989" y="3459533"/>
            <a:chExt cx="1337619" cy="1337619"/>
          </a:xfrm>
        </p:grpSpPr>
        <p:sp>
          <p:nvSpPr>
            <p:cNvPr id="7" name="îṣḻiḓé"/>
            <p:cNvSpPr/>
            <p:nvPr/>
          </p:nvSpPr>
          <p:spPr>
            <a:xfrm>
              <a:off x="7231989" y="3459533"/>
              <a:ext cx="1337619" cy="1337619"/>
            </a:xfrm>
            <a:prstGeom prst="ellipse">
              <a:avLst/>
            </a:prstGeom>
            <a:solidFill>
              <a:srgbClr val="26479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íṥḷiďe"/>
            <p:cNvSpPr/>
            <p:nvPr/>
          </p:nvSpPr>
          <p:spPr bwMode="auto">
            <a:xfrm>
              <a:off x="7536719" y="3729540"/>
              <a:ext cx="728160" cy="728160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b="1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3" grpId="0"/>
      <p:bldP spid="25" grpId="0"/>
      <p:bldP spid="26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>
            <a:fillRect/>
          </a:stretch>
        </p:blipFill>
        <p:spPr>
          <a:xfrm>
            <a:off x="-12700" y="-1"/>
            <a:ext cx="12204700" cy="58763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61" y="1930400"/>
            <a:ext cx="5448443" cy="516662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6949712" y="1162801"/>
            <a:ext cx="3293827" cy="1179598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/>
          <a:p>
            <a:r>
              <a:rPr lang="en-US" altLang="zh-CN" sz="2400" spc="300" dirty="0">
                <a:solidFill>
                  <a:schemeClr val="bg1">
                    <a:alpha val="3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OVERVIEW OF PREVIOUS YEAR'S WORK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40444" y="5876380"/>
            <a:ext cx="3360350" cy="487346"/>
            <a:chOff x="551544" y="6006009"/>
            <a:chExt cx="3360350" cy="487346"/>
          </a:xfrm>
        </p:grpSpPr>
        <p:sp>
          <p:nvSpPr>
            <p:cNvPr id="33" name="椭圆 32"/>
            <p:cNvSpPr/>
            <p:nvPr/>
          </p:nvSpPr>
          <p:spPr>
            <a:xfrm>
              <a:off x="55154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876283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195974" y="6128602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1644497" y="6006009"/>
              <a:ext cx="2267397" cy="484671"/>
            </a:xfrm>
            <a:prstGeom prst="roundRect">
              <a:avLst>
                <a:gd name="adj" fmla="val 50000"/>
              </a:avLst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1958040" y="6052421"/>
              <a:ext cx="1820287" cy="440934"/>
            </a:xfrm>
            <a:prstGeom prst="rect">
              <a:avLst/>
            </a:prstGeom>
            <a:noFill/>
          </p:spPr>
          <p:txBody>
            <a:bodyPr wrap="square" lIns="70907" tIns="35455" rIns="70907" bIns="35455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PART 02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50071" y="3252780"/>
            <a:ext cx="5687033" cy="1733596"/>
          </a:xfrm>
          <a:prstGeom prst="rect">
            <a:avLst/>
          </a:prstGeom>
          <a:noFill/>
        </p:spPr>
        <p:txBody>
          <a:bodyPr wrap="square" lIns="70907" tIns="35455" rIns="70907" bIns="35455" rtlCol="0">
            <a:spAutoFit/>
          </a:bodyPr>
          <a:lstStyle>
            <a:defPPr>
              <a:defRPr lang="zh-CN"/>
            </a:defPPr>
            <a:lvl1pPr algn="dist">
              <a:defRPr sz="6600" b="1">
                <a:solidFill>
                  <a:srgbClr val="26479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跨部门沟通问题的难点与沟通技巧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343661" y="215125"/>
            <a:ext cx="5687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丨爱岗敬业丨求实创新丨用心服务丨勇争一流丨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2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564;#25149;#399495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9025_3*m_h_i*1_1_3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9025_3*m_h_i*1_1_2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9025_3*m_h_i*1_1_3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9025_3*m_h_i*1_1_2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9025_3*m_h_i*1_1_3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9025_3*m_h_i*1_1_2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9025_3*m_h_i*1_1_3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738"/>
  <p:tag name="KSO_WM_TAG_VERSION" val="1.0"/>
  <p:tag name="KSO_WM_UNIT_TYPE" val="m_h_i"/>
  <p:tag name="KSO_WM_UNIT_INDEX" val="1_3_2"/>
  <p:tag name="KSO_WM_UNIT_ID" val="diagram20187738_4*m_h_i*1_3_2"/>
  <p:tag name="KSO_WM_UNIT_LAYERLEVEL" val="1_1_1"/>
  <p:tag name="KSO_WM_BEAUTIFY_FLAG" val="#wm#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564;#25149;#399495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i*1_2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2"/>
  <p:tag name="KSO_WM_UNIT_COLOR_SCHEME_SHAPE_ID" val="64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564;#25149;#399495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i*1_3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3"/>
  <p:tag name="KSO_WM_UNIT_COLOR_SCHEME_SHAPE_ID" val="6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i*1_4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4"/>
  <p:tag name="KSO_WM_UNIT_COLOR_SCHEME_SHAPE_ID" val="6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i*1_5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5"/>
  <p:tag name="KSO_WM_UNIT_COLOR_SCHEME_SHAPE_ID" val="61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88036_3*n_h_h_i*1_2_1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8"/>
  <p:tag name="KSO_WM_UNIT_COLOR_SCHEME_PARENT_PAGE" val="0_5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188036_3*n_h_h_i*1_2_1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9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4"/>
  <p:tag name="KSO_WM_UNIT_ID" val="diagram20188036_3*n_h_h_i*1_2_4_4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6"/>
  <p:tag name="KSO_WM_UNIT_COLOR_SCHEME_PARENT_PAGE" val="0_5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h_h_i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1_1"/>
  <p:tag name="KSO_WM_UNIT_COLOR_SCHEME_SHAPE_ID" val="3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188036_3*n_h_h_i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1"/>
  <p:tag name="KSO_WM_UNIT_COLOR_SCHEME_PARENT_PAGE" val="0_5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188036_3*n_h_h_i*1_2_2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7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h_h_i*1_2_2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2_2"/>
  <p:tag name="KSO_WM_UNIT_COLOR_SCHEME_SHAPE_ID" val="4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LIB" val="308829"/>
  <p:tag name="WHOLEPAGETYPE" val="Page_Head"/>
  <p:tag name="LINKREPLACED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h_h_i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1"/>
  <p:tag name="KSO_WM_UNIT_COLOR_SCHEME_SHAPE_ID" val="47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188036_3*n_h_h_i*1_2_3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8"/>
  <p:tag name="KSO_WM_UNIT_COLOR_SCHEME_PARENT_PAGE" val="0_5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188036_3*n_h_h_i*1_2_3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1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h_h_i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3_1"/>
  <p:tag name="KSO_WM_UNIT_COLOR_SCHEME_SHAPE_ID" val="50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h_h_i*1_2_4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3"/>
  <p:tag name="KSO_WM_UNIT_COLOR_SCHEME_SHAPE_ID" val="53"/>
  <p:tag name="KSO_WM_UNIT_COLOR_SCHEME_PARENT_PAGE" val="0_5"/>
  <p:tag name="KSO_WM_UNIT_FILL_FORE_SCHEMECOLOR_INDEX" val="14"/>
  <p:tag name="KSO_WM_UNI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1"/>
  <p:tag name="KSO_WM_UNIT_ID" val="diagram20188036_3*n_i*1_1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COLOR_SCHEME_SHAPE_ID" val="12"/>
  <p:tag name="KSO_WM_UNIT_COLOR_SCHEME_PARENT_PAGE" val="0_5"/>
  <p:tag name="KSO_WM_UNIT_DECOLORIZATION" val="1"/>
  <p:tag name="KSO_WM_UNIT_LINE_FORE_SCHEMECOLOR_INDEX" val="14"/>
  <p:tag name="KSO_WM_UNIT_LINE_FILL_TYP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3*n_i*1_6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6"/>
  <p:tag name="KSO_WM_UNIT_COLOR_SCHEME_SHAPE_ID" val="4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188036_3*n_h_i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COLOR_SCHEME_SHAPE_ID" val="5"/>
  <p:tag name="KSO_WM_UNIT_COLOR_SCHEME_PARENT_PAGE" val="0_5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564;#25149;#399495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0e1ec99-f334-4041-8c12-700af32b59b8}"/>
  <p:tag name="TABLE_EMPHASIZE_COLOR" val="9684449"/>
  <p:tag name="TABLE_SKINIDX" val="0"/>
  <p:tag name="TABLE_COLORIDX" val="k"/>
  <p:tag name="TABLE_COLOR_RGB" val="0x000000*0xFFFFFF*0x44546A*0xE6E5E5*0x93C5E1*0xACA7DD*0x65B5BD*0x85B8D7*0xB8A2CE*0x66A5BC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0b761df-dad6-45d6-9f44-bd67e464e13c}"/>
  <p:tag name="TABLE_EMPHASIZE_COLOR" val="9684449"/>
  <p:tag name="TABLE_SKINIDX" val="0"/>
  <p:tag name="TABLE_COLORIDX" val="k"/>
  <p:tag name="TABLE_COLOR_RGB" val="0x000000*0xFFFFFF*0x44546A*0xE6E5E5*0x93C5E1*0xACA7DD*0x65B5BD*0x85B8D7*0xB8A2CE*0x66A5B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ad75eae-8423-4a90-90cb-e631aaa3a9f8}"/>
  <p:tag name="TABLE_EMPHASIZE_COLOR" val="9684449"/>
  <p:tag name="TABLE_SKINIDX" val="0"/>
  <p:tag name="TABLE_COLORIDX" val="k"/>
  <p:tag name="TABLE_COLOR_RGB" val="0x000000*0xFFFFFF*0x44546A*0xE6E5E5*0x93C5E1*0xACA7DD*0x65B5BD*0x85B8D7*0xB8A2CE*0x66A5B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564;#25149;#399495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a8bb910-0cdc-47c3-b16c-a3550cb85ba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9025_3*m_h_i*1_1_2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9025_3*m_h_i*1_1_3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9025_3*m_h_i*1_1_2"/>
  <p:tag name="KSO_WM_TEMPLATE_CATEGORY" val="diagram"/>
  <p:tag name="KSO_WM_TEMPLATE_INDEX" val="2019902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2289</Words>
  <Application>Microsoft Office PowerPoint</Application>
  <PresentationFormat>宽屏</PresentationFormat>
  <Paragraphs>485</Paragraphs>
  <Slides>40</Slides>
  <Notes>39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6" baseType="lpstr">
      <vt:lpstr>inpin heiti</vt:lpstr>
      <vt:lpstr>等线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橘子 设计</dc:creator>
  <cp:lastModifiedBy>天 下</cp:lastModifiedBy>
  <cp:revision>24</cp:revision>
  <dcterms:created xsi:type="dcterms:W3CDTF">2020-09-12T03:14:00Z</dcterms:created>
  <dcterms:modified xsi:type="dcterms:W3CDTF">2021-01-05T14:08:47Z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